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314" r:id="rId3"/>
    <p:sldId id="268" r:id="rId4"/>
    <p:sldId id="267" r:id="rId5"/>
    <p:sldId id="346" r:id="rId6"/>
    <p:sldId id="281" r:id="rId7"/>
    <p:sldId id="321" r:id="rId8"/>
    <p:sldId id="343" r:id="rId9"/>
    <p:sldId id="329" r:id="rId10"/>
    <p:sldId id="341" r:id="rId11"/>
    <p:sldId id="339" r:id="rId12"/>
    <p:sldId id="344" r:id="rId13"/>
    <p:sldId id="340" r:id="rId14"/>
    <p:sldId id="345" r:id="rId15"/>
    <p:sldId id="342" r:id="rId16"/>
    <p:sldId id="330" r:id="rId17"/>
    <p:sldId id="333" r:id="rId18"/>
    <p:sldId id="261" r:id="rId19"/>
    <p:sldId id="286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Barlow Semi Condensed" panose="020F0502020204030204" pitchFamily="34" charset="0"/>
      <p:regular r:id="rId26"/>
      <p:bold r:id="rId27"/>
      <p:italic r:id="rId28"/>
      <p:boldItalic r:id="rId29"/>
    </p:embeddedFont>
    <p:embeddedFont>
      <p:font typeface="Bebas Neue" panose="020B0606020202050201" pitchFamily="34" charset="77"/>
      <p:regular r:id="rId30"/>
    </p:embeddedFont>
    <p:embeddedFont>
      <p:font typeface="Metrophobic" pitchFamily="2" charset="7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2575B"/>
    <a:srgbClr val="191919"/>
    <a:srgbClr val="FFFF00"/>
    <a:srgbClr val="FFFFFF"/>
    <a:srgbClr val="FFD266"/>
    <a:srgbClr val="EF476F"/>
    <a:srgbClr val="25547C"/>
    <a:srgbClr val="B89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6C844D-5933-47C6-9147-C733419B5F14}">
  <a:tblStyle styleId="{4B6C844D-5933-47C6-9147-C733419B5F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0"/>
    <p:restoredTop sz="95878"/>
  </p:normalViewPr>
  <p:slideViewPr>
    <p:cSldViewPr snapToGrid="0">
      <p:cViewPr varScale="1">
        <p:scale>
          <a:sx n="139" d="100"/>
          <a:sy n="139" d="100"/>
        </p:scale>
        <p:origin x="768" y="168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92a6eeb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92a6eeb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8570788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8570788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7885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5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8570788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8570788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87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4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0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8570788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98570788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192a6eebb8_0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192a6eebb8_0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2a6eeb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92a6eeb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221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92a6eebb8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92a6eebb8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92a6eebb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92a6eebb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4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192a6eebb8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192a6eebb8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8570788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8570788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49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9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715100" y="4771775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rot="10800000">
            <a:off x="557000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31"/>
          <p:cNvCxnSpPr/>
          <p:nvPr/>
        </p:nvCxnSpPr>
        <p:spPr>
          <a:xfrm rot="10800000">
            <a:off x="8588425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9ED-9F3D-29A5-D175-8E3E7B6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B2D9-D72A-08F8-B531-46C81E2A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352B7-9CB4-97F7-2A52-FECC356C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21A6-6567-2F4C-A04E-F774677F6B16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E6D9D-FD8B-3D09-8A9E-43C4D9E2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7A834-FD62-6092-049F-4B968C59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DE0D-D52D-7F4D-B108-8A6092A8C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7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15100" y="3299927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15100" y="1631800"/>
            <a:ext cx="5789400" cy="13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62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08338" y="2571050"/>
            <a:ext cx="43653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28702" y="1292105"/>
            <a:ext cx="185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08338" y="3273950"/>
            <a:ext cx="43653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9" name="Google Shape;29;p6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2199997"/>
            <a:ext cx="4253400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470963"/>
            <a:ext cx="4399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715100" y="2922538"/>
            <a:ext cx="43998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subTitle" idx="1"/>
          </p:nvPr>
        </p:nvSpPr>
        <p:spPr>
          <a:xfrm>
            <a:off x="7200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ubTitle" idx="2"/>
          </p:nvPr>
        </p:nvSpPr>
        <p:spPr>
          <a:xfrm>
            <a:off x="720000" y="3061074"/>
            <a:ext cx="2336400" cy="6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3"/>
          </p:nvPr>
        </p:nvSpPr>
        <p:spPr>
          <a:xfrm>
            <a:off x="3403800" y="3061074"/>
            <a:ext cx="2336400" cy="6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ubTitle" idx="4"/>
          </p:nvPr>
        </p:nvSpPr>
        <p:spPr>
          <a:xfrm>
            <a:off x="6087600" y="3061074"/>
            <a:ext cx="2336400" cy="6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5"/>
          </p:nvPr>
        </p:nvSpPr>
        <p:spPr>
          <a:xfrm>
            <a:off x="34038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6"/>
          </p:nvPr>
        </p:nvSpPr>
        <p:spPr>
          <a:xfrm>
            <a:off x="6087600" y="2610884"/>
            <a:ext cx="2336400" cy="46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01" name="Google Shape;101;p2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800550" y="1724963"/>
            <a:ext cx="4293900" cy="11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805425" y="3922648"/>
            <a:ext cx="5453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it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etrophobic"/>
                <a:ea typeface="Metrophobic"/>
                <a:cs typeface="Metrophobic"/>
                <a:sym typeface="Metrophob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b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endParaRPr sz="11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rlow Semi Condensed"/>
              <a:buNone/>
              <a:defRPr sz="3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9" r:id="rId8"/>
    <p:sldLayoutId id="2147483675" r:id="rId9"/>
    <p:sldLayoutId id="2147483676" r:id="rId10"/>
    <p:sldLayoutId id="2147483677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6793950" y="-636300"/>
            <a:ext cx="1635000" cy="443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5"/>
          <p:cNvSpPr/>
          <p:nvPr/>
        </p:nvSpPr>
        <p:spPr>
          <a:xfrm>
            <a:off x="8046675" y="3525800"/>
            <a:ext cx="1171800" cy="54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/>
          </p:nvPr>
        </p:nvSpPr>
        <p:spPr>
          <a:xfrm>
            <a:off x="715100" y="1525689"/>
            <a:ext cx="5513832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SARS-CoV-2 &amp; Autoimmunity </a:t>
            </a:r>
            <a:endParaRPr dirty="0"/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715100" y="326669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current state of vaccine protection provided for the immunosuppressed </a:t>
            </a:r>
            <a:endParaRPr dirty="0"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74" y="3063992"/>
            <a:ext cx="676925" cy="6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3586">
            <a:off x="6381368" y="746668"/>
            <a:ext cx="1454489" cy="1806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5"/>
          <p:cNvCxnSpPr/>
          <p:nvPr/>
        </p:nvCxnSpPr>
        <p:spPr>
          <a:xfrm>
            <a:off x="800550" y="3869404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5"/>
          <p:cNvCxnSpPr/>
          <p:nvPr/>
        </p:nvCxnSpPr>
        <p:spPr>
          <a:xfrm>
            <a:off x="800550" y="1359754"/>
            <a:ext cx="53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674" y="240474"/>
            <a:ext cx="676925" cy="67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275" y="2741361"/>
            <a:ext cx="628200" cy="6485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C950B-7B5C-7E82-026D-75E31152BB72}"/>
              </a:ext>
            </a:extLst>
          </p:cNvPr>
          <p:cNvSpPr txBox="1"/>
          <p:nvPr/>
        </p:nvSpPr>
        <p:spPr>
          <a:xfrm>
            <a:off x="3630168" y="4155104"/>
            <a:ext cx="551383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>
                <a:latin typeface="Barlow" pitchFamily="2" charset="77"/>
              </a:rPr>
              <a:t>The Falk Lab</a:t>
            </a:r>
            <a:endParaRPr lang="en-US" dirty="0">
              <a:latin typeface="Barlow" pitchFamily="2" charset="77"/>
            </a:endParaRPr>
          </a:p>
          <a:p>
            <a:pPr algn="r"/>
            <a:r>
              <a:rPr lang="en-US" dirty="0">
                <a:latin typeface="Barlow" pitchFamily="2" charset="77"/>
              </a:rPr>
              <a:t>UNC Kidney Center</a:t>
            </a:r>
          </a:p>
          <a:p>
            <a:pPr algn="r"/>
            <a:r>
              <a:rPr lang="en-US" dirty="0">
                <a:latin typeface="Barlow" pitchFamily="2" charset="77"/>
              </a:rPr>
              <a:t>Department of Nephrology and Hypertension </a:t>
            </a:r>
          </a:p>
          <a:p>
            <a:pPr algn="r"/>
            <a:r>
              <a:rPr lang="en-US" dirty="0">
                <a:latin typeface="Barlow" pitchFamily="2" charset="77"/>
              </a:rPr>
              <a:t>School of Medicine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1">
            <a:extLst>
              <a:ext uri="{FF2B5EF4-FFF2-40B4-BE49-F238E27FC236}">
                <a16:creationId xmlns:a16="http://schemas.microsoft.com/office/drawing/2014/main" id="{8B503960-7CD9-77EB-C75E-1CF86D97FA33}"/>
              </a:ext>
            </a:extLst>
          </p:cNvPr>
          <p:cNvSpPr txBox="1">
            <a:spLocks/>
          </p:cNvSpPr>
          <p:nvPr/>
        </p:nvSpPr>
        <p:spPr>
          <a:xfrm>
            <a:off x="4571999" y="2166108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endParaRPr lang="en" i="1" dirty="0"/>
          </a:p>
          <a:p>
            <a:pPr marL="0" indent="0" algn="ctr"/>
            <a:endParaRPr lang="en" i="1" dirty="0"/>
          </a:p>
          <a:p>
            <a:pPr marL="0" indent="0" algn="ctr"/>
            <a:r>
              <a:rPr lang="en" dirty="0"/>
              <a:t>Cytokines were combined and measured as percent of parent</a:t>
            </a:r>
          </a:p>
          <a:p>
            <a:pPr marL="0" indent="0" algn="ctr"/>
            <a:endParaRPr lang="en" dirty="0"/>
          </a:p>
        </p:txBody>
      </p:sp>
      <p:sp>
        <p:nvSpPr>
          <p:cNvPr id="4" name="Google Shape;309;p41">
            <a:extLst>
              <a:ext uri="{FF2B5EF4-FFF2-40B4-BE49-F238E27FC236}">
                <a16:creationId xmlns:a16="http://schemas.microsoft.com/office/drawing/2014/main" id="{287B4404-27D6-E063-54B5-CBACF03AE586}"/>
              </a:ext>
            </a:extLst>
          </p:cNvPr>
          <p:cNvSpPr txBox="1">
            <a:spLocks/>
          </p:cNvSpPr>
          <p:nvPr/>
        </p:nvSpPr>
        <p:spPr>
          <a:xfrm>
            <a:off x="4571999" y="2166108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endParaRPr lang="en" i="1" dirty="0"/>
          </a:p>
          <a:p>
            <a:pPr marL="0" indent="0" algn="ctr"/>
            <a:endParaRPr lang="en" i="1" dirty="0"/>
          </a:p>
          <a:p>
            <a:pPr marL="0" indent="0" algn="ctr"/>
            <a:endParaRPr lang="en" dirty="0"/>
          </a:p>
          <a:p>
            <a:pPr marL="0" indent="0" algn="ctr"/>
            <a:endParaRPr lang="en" dirty="0"/>
          </a:p>
          <a:p>
            <a:pPr marL="0" indent="0" algn="ctr"/>
            <a:endParaRPr lang="en" dirty="0"/>
          </a:p>
          <a:p>
            <a:pPr marL="0" indent="0" algn="ctr"/>
            <a:r>
              <a:rPr lang="en" dirty="0"/>
              <a:t>We investigated 4 T cell subtypes by therapy at V1/V2 and BV2/BV3</a:t>
            </a:r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 Cell Methodology – Flow Cytometry  </a:t>
            </a:r>
            <a:endParaRPr dirty="0"/>
          </a:p>
        </p:txBody>
      </p:sp>
      <p:sp>
        <p:nvSpPr>
          <p:cNvPr id="331" name="Google Shape;331;p41"/>
          <p:cNvSpPr/>
          <p:nvPr/>
        </p:nvSpPr>
        <p:spPr>
          <a:xfrm rot="5400000">
            <a:off x="8494272" y="4229321"/>
            <a:ext cx="703800" cy="95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5400000" flipH="1">
            <a:off x="346741" y="3974247"/>
            <a:ext cx="422700" cy="200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900" y="3989465"/>
            <a:ext cx="628200" cy="6255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1;p41">
            <a:extLst>
              <a:ext uri="{FF2B5EF4-FFF2-40B4-BE49-F238E27FC236}">
                <a16:creationId xmlns:a16="http://schemas.microsoft.com/office/drawing/2014/main" id="{D82071F4-53BE-2D7D-4CCC-0D27371D1147}"/>
              </a:ext>
            </a:extLst>
          </p:cNvPr>
          <p:cNvSpPr/>
          <p:nvPr/>
        </p:nvSpPr>
        <p:spPr>
          <a:xfrm rot="5400000">
            <a:off x="-962531" y="3469327"/>
            <a:ext cx="2384270" cy="6891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225371" y="4016000"/>
            <a:ext cx="1031078" cy="1022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1046;p66">
            <a:extLst>
              <a:ext uri="{FF2B5EF4-FFF2-40B4-BE49-F238E27FC236}">
                <a16:creationId xmlns:a16="http://schemas.microsoft.com/office/drawing/2014/main" id="{FA559192-4C1C-1275-B84C-9DEB9AD84A0D}"/>
              </a:ext>
            </a:extLst>
          </p:cNvPr>
          <p:cNvGrpSpPr>
            <a:grpSpLocks noChangeAspect="1"/>
          </p:cNvGrpSpPr>
          <p:nvPr/>
        </p:nvGrpSpPr>
        <p:grpSpPr>
          <a:xfrm>
            <a:off x="1187273" y="1680431"/>
            <a:ext cx="2738102" cy="2286000"/>
            <a:chOff x="7039675" y="2138425"/>
            <a:chExt cx="330525" cy="275950"/>
          </a:xfrm>
        </p:grpSpPr>
        <p:sp>
          <p:nvSpPr>
            <p:cNvPr id="27" name="Google Shape;1047;p66">
              <a:extLst>
                <a:ext uri="{FF2B5EF4-FFF2-40B4-BE49-F238E27FC236}">
                  <a16:creationId xmlns:a16="http://schemas.microsoft.com/office/drawing/2014/main" id="{217CBE21-869B-A880-FF63-DCAA4C9548D8}"/>
                </a:ext>
              </a:extLst>
            </p:cNvPr>
            <p:cNvSpPr/>
            <p:nvPr/>
          </p:nvSpPr>
          <p:spPr>
            <a:xfrm>
              <a:off x="7039675" y="2138425"/>
              <a:ext cx="330525" cy="275950"/>
            </a:xfrm>
            <a:custGeom>
              <a:avLst/>
              <a:gdLst/>
              <a:ahLst/>
              <a:cxnLst/>
              <a:rect l="l" t="t" r="r" b="b"/>
              <a:pathLst>
                <a:path w="13221" h="11038" extrusionOk="0">
                  <a:moveTo>
                    <a:pt x="11880" y="780"/>
                  </a:moveTo>
                  <a:lnTo>
                    <a:pt x="11880" y="6704"/>
                  </a:lnTo>
                  <a:lnTo>
                    <a:pt x="1373" y="6704"/>
                  </a:lnTo>
                  <a:lnTo>
                    <a:pt x="1373" y="780"/>
                  </a:lnTo>
                  <a:close/>
                  <a:moveTo>
                    <a:pt x="11848" y="7483"/>
                  </a:moveTo>
                  <a:lnTo>
                    <a:pt x="11848" y="8169"/>
                  </a:lnTo>
                  <a:lnTo>
                    <a:pt x="7328" y="8169"/>
                  </a:lnTo>
                  <a:lnTo>
                    <a:pt x="7328" y="8824"/>
                  </a:lnTo>
                  <a:lnTo>
                    <a:pt x="6018" y="8824"/>
                  </a:lnTo>
                  <a:lnTo>
                    <a:pt x="6018" y="8169"/>
                  </a:lnTo>
                  <a:lnTo>
                    <a:pt x="1341" y="8169"/>
                  </a:lnTo>
                  <a:lnTo>
                    <a:pt x="1341" y="7483"/>
                  </a:lnTo>
                  <a:close/>
                  <a:moveTo>
                    <a:pt x="12441" y="8917"/>
                  </a:moveTo>
                  <a:lnTo>
                    <a:pt x="12441" y="9229"/>
                  </a:lnTo>
                  <a:cubicBezTo>
                    <a:pt x="12441" y="9790"/>
                    <a:pt x="11973" y="10258"/>
                    <a:pt x="11412" y="10258"/>
                  </a:cubicBezTo>
                  <a:lnTo>
                    <a:pt x="1809" y="10258"/>
                  </a:lnTo>
                  <a:cubicBezTo>
                    <a:pt x="1248" y="10258"/>
                    <a:pt x="780" y="9790"/>
                    <a:pt x="780" y="9229"/>
                  </a:cubicBezTo>
                  <a:lnTo>
                    <a:pt x="780" y="8917"/>
                  </a:lnTo>
                  <a:lnTo>
                    <a:pt x="5270" y="8917"/>
                  </a:lnTo>
                  <a:lnTo>
                    <a:pt x="5270" y="9572"/>
                  </a:lnTo>
                  <a:lnTo>
                    <a:pt x="8107" y="9572"/>
                  </a:lnTo>
                  <a:lnTo>
                    <a:pt x="8107" y="8917"/>
                  </a:lnTo>
                  <a:close/>
                  <a:moveTo>
                    <a:pt x="593" y="0"/>
                  </a:moveTo>
                  <a:lnTo>
                    <a:pt x="593" y="8138"/>
                  </a:lnTo>
                  <a:lnTo>
                    <a:pt x="1" y="8138"/>
                  </a:lnTo>
                  <a:lnTo>
                    <a:pt x="1" y="9229"/>
                  </a:lnTo>
                  <a:cubicBezTo>
                    <a:pt x="1" y="10227"/>
                    <a:pt x="811" y="11038"/>
                    <a:pt x="1809" y="11038"/>
                  </a:cubicBezTo>
                  <a:lnTo>
                    <a:pt x="11412" y="11038"/>
                  </a:lnTo>
                  <a:cubicBezTo>
                    <a:pt x="12410" y="11038"/>
                    <a:pt x="13220" y="10227"/>
                    <a:pt x="13220" y="9229"/>
                  </a:cubicBezTo>
                  <a:lnTo>
                    <a:pt x="13220" y="8138"/>
                  </a:lnTo>
                  <a:lnTo>
                    <a:pt x="12659" y="8138"/>
                  </a:lnTo>
                  <a:lnTo>
                    <a:pt x="12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8;p66">
              <a:extLst>
                <a:ext uri="{FF2B5EF4-FFF2-40B4-BE49-F238E27FC236}">
                  <a16:creationId xmlns:a16="http://schemas.microsoft.com/office/drawing/2014/main" id="{9A9F72DB-571C-590A-994C-7B1B92231023}"/>
                </a:ext>
              </a:extLst>
            </p:cNvPr>
            <p:cNvSpPr/>
            <p:nvPr/>
          </p:nvSpPr>
          <p:spPr>
            <a:xfrm>
              <a:off x="7104375" y="2185975"/>
              <a:ext cx="201125" cy="95125"/>
            </a:xfrm>
            <a:custGeom>
              <a:avLst/>
              <a:gdLst/>
              <a:ahLst/>
              <a:cxnLst/>
              <a:rect l="l" t="t" r="r" b="b"/>
              <a:pathLst>
                <a:path w="8045" h="3805" extrusionOk="0">
                  <a:moveTo>
                    <a:pt x="2775" y="873"/>
                  </a:moveTo>
                  <a:lnTo>
                    <a:pt x="3648" y="1403"/>
                  </a:lnTo>
                  <a:lnTo>
                    <a:pt x="3648" y="2401"/>
                  </a:lnTo>
                  <a:lnTo>
                    <a:pt x="2775" y="2900"/>
                  </a:lnTo>
                  <a:lnTo>
                    <a:pt x="1902" y="2401"/>
                  </a:lnTo>
                  <a:lnTo>
                    <a:pt x="1902" y="1403"/>
                  </a:lnTo>
                  <a:lnTo>
                    <a:pt x="2775" y="873"/>
                  </a:lnTo>
                  <a:close/>
                  <a:moveTo>
                    <a:pt x="5301" y="873"/>
                  </a:moveTo>
                  <a:lnTo>
                    <a:pt x="6174" y="1403"/>
                  </a:lnTo>
                  <a:lnTo>
                    <a:pt x="6174" y="2401"/>
                  </a:lnTo>
                  <a:lnTo>
                    <a:pt x="5301" y="2900"/>
                  </a:lnTo>
                  <a:lnTo>
                    <a:pt x="4428" y="2401"/>
                  </a:lnTo>
                  <a:lnTo>
                    <a:pt x="4428" y="1403"/>
                  </a:lnTo>
                  <a:lnTo>
                    <a:pt x="5301" y="873"/>
                  </a:lnTo>
                  <a:close/>
                  <a:moveTo>
                    <a:pt x="2775" y="0"/>
                  </a:moveTo>
                  <a:lnTo>
                    <a:pt x="1528" y="717"/>
                  </a:lnTo>
                  <a:lnTo>
                    <a:pt x="406" y="63"/>
                  </a:lnTo>
                  <a:lnTo>
                    <a:pt x="32" y="717"/>
                  </a:lnTo>
                  <a:lnTo>
                    <a:pt x="1123" y="1403"/>
                  </a:lnTo>
                  <a:lnTo>
                    <a:pt x="1123" y="2401"/>
                  </a:lnTo>
                  <a:lnTo>
                    <a:pt x="1" y="3025"/>
                  </a:lnTo>
                  <a:lnTo>
                    <a:pt x="406" y="3679"/>
                  </a:lnTo>
                  <a:lnTo>
                    <a:pt x="1497" y="3056"/>
                  </a:lnTo>
                  <a:lnTo>
                    <a:pt x="2775" y="3804"/>
                  </a:lnTo>
                  <a:lnTo>
                    <a:pt x="4023" y="3087"/>
                  </a:lnTo>
                  <a:lnTo>
                    <a:pt x="5301" y="3804"/>
                  </a:lnTo>
                  <a:lnTo>
                    <a:pt x="6548" y="3056"/>
                  </a:lnTo>
                  <a:lnTo>
                    <a:pt x="7639" y="3679"/>
                  </a:lnTo>
                  <a:lnTo>
                    <a:pt x="8045" y="3025"/>
                  </a:lnTo>
                  <a:lnTo>
                    <a:pt x="6953" y="2401"/>
                  </a:lnTo>
                  <a:lnTo>
                    <a:pt x="6953" y="1403"/>
                  </a:lnTo>
                  <a:lnTo>
                    <a:pt x="8045" y="780"/>
                  </a:lnTo>
                  <a:lnTo>
                    <a:pt x="7639" y="94"/>
                  </a:lnTo>
                  <a:lnTo>
                    <a:pt x="6548" y="717"/>
                  </a:lnTo>
                  <a:lnTo>
                    <a:pt x="5301" y="0"/>
                  </a:lnTo>
                  <a:lnTo>
                    <a:pt x="4023" y="71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06;p41">
            <a:extLst>
              <a:ext uri="{FF2B5EF4-FFF2-40B4-BE49-F238E27FC236}">
                <a16:creationId xmlns:a16="http://schemas.microsoft.com/office/drawing/2014/main" id="{018ACB0F-11A0-AAFE-8DC3-12F3CBDDD149}"/>
              </a:ext>
            </a:extLst>
          </p:cNvPr>
          <p:cNvSpPr txBox="1">
            <a:spLocks/>
          </p:cNvSpPr>
          <p:nvPr/>
        </p:nvSpPr>
        <p:spPr>
          <a:xfrm>
            <a:off x="4686645" y="1670599"/>
            <a:ext cx="306097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3400" dirty="0"/>
              <a:t>Flow Cytometry</a:t>
            </a:r>
          </a:p>
        </p:txBody>
      </p:sp>
      <p:sp>
        <p:nvSpPr>
          <p:cNvPr id="37" name="Google Shape;309;p41">
            <a:extLst>
              <a:ext uri="{FF2B5EF4-FFF2-40B4-BE49-F238E27FC236}">
                <a16:creationId xmlns:a16="http://schemas.microsoft.com/office/drawing/2014/main" id="{50E74930-B1AA-E9DD-BE87-51EE930D7B72}"/>
              </a:ext>
            </a:extLst>
          </p:cNvPr>
          <p:cNvSpPr txBox="1">
            <a:spLocks/>
          </p:cNvSpPr>
          <p:nvPr/>
        </p:nvSpPr>
        <p:spPr>
          <a:xfrm>
            <a:off x="4572000" y="2166108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/>
              <a:t>Quantitative </a:t>
            </a:r>
            <a:r>
              <a:rPr lang="en-US" i="1" dirty="0"/>
              <a:t>Cytokine Production</a:t>
            </a:r>
          </a:p>
        </p:txBody>
      </p:sp>
    </p:spTree>
    <p:extLst>
      <p:ext uri="{BB962C8B-B14F-4D97-AF65-F5344CB8AC3E}">
        <p14:creationId xmlns:p14="http://schemas.microsoft.com/office/powerpoint/2010/main" val="13841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AB8FE4-DCC4-340F-5905-E986DB30EFD2}"/>
              </a:ext>
            </a:extLst>
          </p:cNvPr>
          <p:cNvSpPr txBox="1"/>
          <p:nvPr/>
        </p:nvSpPr>
        <p:spPr>
          <a:xfrm>
            <a:off x="6471138" y="16318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3FED8-C603-0027-59EB-254946EDA68D}"/>
              </a:ext>
            </a:extLst>
          </p:cNvPr>
          <p:cNvSpPr txBox="1"/>
          <p:nvPr/>
        </p:nvSpPr>
        <p:spPr>
          <a:xfrm>
            <a:off x="1460850" y="2201238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rlow" pitchFamily="2" charset="77"/>
              </a:rPr>
              <a:t>IFNy</a:t>
            </a: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F13AD-45D2-1398-1D67-47EFDCB56FC3}"/>
              </a:ext>
            </a:extLst>
          </p:cNvPr>
          <p:cNvSpPr txBox="1"/>
          <p:nvPr/>
        </p:nvSpPr>
        <p:spPr>
          <a:xfrm>
            <a:off x="1575846" y="346362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rlow" pitchFamily="2" charset="77"/>
              </a:rPr>
              <a:t>TNFa</a:t>
            </a: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1B1EC-1228-2A0E-6FDE-CB91A756830E}"/>
              </a:ext>
            </a:extLst>
          </p:cNvPr>
          <p:cNvSpPr txBox="1"/>
          <p:nvPr/>
        </p:nvSpPr>
        <p:spPr>
          <a:xfrm>
            <a:off x="223296" y="294292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4D52B-0E2B-2940-E78A-58F8E2A7F96A}"/>
              </a:ext>
            </a:extLst>
          </p:cNvPr>
          <p:cNvSpPr txBox="1"/>
          <p:nvPr/>
        </p:nvSpPr>
        <p:spPr>
          <a:xfrm>
            <a:off x="2309110" y="2093517"/>
            <a:ext cx="100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IL-17FA &amp; IL-17F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5D9E3-9D59-B938-2C34-CA8EF9347ED0}"/>
              </a:ext>
            </a:extLst>
          </p:cNvPr>
          <p:cNvSpPr txBox="1"/>
          <p:nvPr/>
        </p:nvSpPr>
        <p:spPr>
          <a:xfrm>
            <a:off x="4646236" y="241786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C19AA-4841-754B-7A75-F6550CC683F0}"/>
              </a:ext>
            </a:extLst>
          </p:cNvPr>
          <p:cNvSpPr txBox="1"/>
          <p:nvPr/>
        </p:nvSpPr>
        <p:spPr>
          <a:xfrm>
            <a:off x="3818465" y="3617517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6EC8E-63BD-E288-F0DA-D390214F3300}"/>
              </a:ext>
            </a:extLst>
          </p:cNvPr>
          <p:cNvSpPr txBox="1"/>
          <p:nvPr/>
        </p:nvSpPr>
        <p:spPr>
          <a:xfrm>
            <a:off x="6061084" y="367311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838BF-7B62-E10A-248A-D0F1547F06DE}"/>
              </a:ext>
            </a:extLst>
          </p:cNvPr>
          <p:cNvSpPr txBox="1"/>
          <p:nvPr/>
        </p:nvSpPr>
        <p:spPr>
          <a:xfrm>
            <a:off x="7180732" y="236008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  <a:latin typeface="Barlow" pitchFamily="2" charset="77"/>
              </a:rPr>
              <a:t>IFNy</a:t>
            </a:r>
            <a:endParaRPr lang="en-US" b="1" i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D02B1-0C5F-C55C-3C4B-69DC39173185}"/>
              </a:ext>
            </a:extLst>
          </p:cNvPr>
          <p:cNvSpPr txBox="1"/>
          <p:nvPr/>
        </p:nvSpPr>
        <p:spPr>
          <a:xfrm>
            <a:off x="7683150" y="376583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  <a:latin typeface="Barlow" pitchFamily="2" charset="77"/>
              </a:rPr>
              <a:t>TNFa</a:t>
            </a:r>
            <a:endParaRPr lang="en-US" b="1" i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4A298-61B7-CE02-E7E4-C8A73354622F}"/>
              </a:ext>
            </a:extLst>
          </p:cNvPr>
          <p:cNvSpPr txBox="1"/>
          <p:nvPr/>
        </p:nvSpPr>
        <p:spPr>
          <a:xfrm>
            <a:off x="8264504" y="1844017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Barlow" pitchFamily="2" charset="77"/>
              </a:rPr>
              <a:t>IL-2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B4522-27DB-4D03-0345-A4CD82D08844}"/>
              </a:ext>
            </a:extLst>
          </p:cNvPr>
          <p:cNvSpPr txBox="1"/>
          <p:nvPr/>
        </p:nvSpPr>
        <p:spPr>
          <a:xfrm>
            <a:off x="680020" y="4449274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Th1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23803-4108-BB23-5AC2-6846F37C260C}"/>
              </a:ext>
            </a:extLst>
          </p:cNvPr>
          <p:cNvSpPr txBox="1"/>
          <p:nvPr/>
        </p:nvSpPr>
        <p:spPr>
          <a:xfrm>
            <a:off x="2956326" y="4433737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Th17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5B1A8-9C9D-F787-E62C-3AAED607D8BC}"/>
              </a:ext>
            </a:extLst>
          </p:cNvPr>
          <p:cNvSpPr txBox="1"/>
          <p:nvPr/>
        </p:nvSpPr>
        <p:spPr>
          <a:xfrm>
            <a:off x="5202937" y="4433737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latin typeface="Barlow" pitchFamily="2" charset="77"/>
              </a:rPr>
              <a:t>Tfh</a:t>
            </a:r>
            <a:endParaRPr lang="en-US" sz="1800" b="1" dirty="0">
              <a:solidFill>
                <a:schemeClr val="tx1"/>
              </a:solidFill>
              <a:latin typeface="Barlow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CD862-4D28-2DC3-0D84-C53068159342}"/>
              </a:ext>
            </a:extLst>
          </p:cNvPr>
          <p:cNvSpPr txBox="1"/>
          <p:nvPr/>
        </p:nvSpPr>
        <p:spPr>
          <a:xfrm>
            <a:off x="7503888" y="4449274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CD8+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CCC32-B615-DD0F-0C79-A746C42FB8BD}"/>
              </a:ext>
            </a:extLst>
          </p:cNvPr>
          <p:cNvSpPr/>
          <p:nvPr/>
        </p:nvSpPr>
        <p:spPr>
          <a:xfrm>
            <a:off x="2309110" y="-47625"/>
            <a:ext cx="2224829" cy="52641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344F49-824F-BBDB-7605-73B05024B30B}"/>
              </a:ext>
            </a:extLst>
          </p:cNvPr>
          <p:cNvSpPr/>
          <p:nvPr/>
        </p:nvSpPr>
        <p:spPr>
          <a:xfrm>
            <a:off x="4610062" y="-47626"/>
            <a:ext cx="2197138" cy="52641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A3C48B38-377D-9FC3-6A13-1BD6AB0C0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67" y="200824"/>
            <a:ext cx="46451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Effector T Cell Profiles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CC005-F687-5A4D-ED24-9AA2AD788E05}"/>
              </a:ext>
            </a:extLst>
          </p:cNvPr>
          <p:cNvCxnSpPr>
            <a:cxnSpLocks/>
          </p:cNvCxnSpPr>
          <p:nvPr/>
        </p:nvCxnSpPr>
        <p:spPr>
          <a:xfrm>
            <a:off x="286367" y="872845"/>
            <a:ext cx="46451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47;p57">
            <a:extLst>
              <a:ext uri="{FF2B5EF4-FFF2-40B4-BE49-F238E27FC236}">
                <a16:creationId xmlns:a16="http://schemas.microsoft.com/office/drawing/2014/main" id="{FCD3E66D-78F3-06D5-E2FE-7A56446D774C}"/>
              </a:ext>
            </a:extLst>
          </p:cNvPr>
          <p:cNvSpPr txBox="1"/>
          <p:nvPr/>
        </p:nvSpPr>
        <p:spPr>
          <a:xfrm>
            <a:off x="6711245" y="1901029"/>
            <a:ext cx="2300243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Robust Increase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" name="Google Shape;748;p57">
            <a:extLst>
              <a:ext uri="{FF2B5EF4-FFF2-40B4-BE49-F238E27FC236}">
                <a16:creationId xmlns:a16="http://schemas.microsoft.com/office/drawing/2014/main" id="{021EC0BA-5890-5E55-CAB0-2BEAB15FF499}"/>
              </a:ext>
            </a:extLst>
          </p:cNvPr>
          <p:cNvSpPr txBox="1"/>
          <p:nvPr/>
        </p:nvSpPr>
        <p:spPr>
          <a:xfrm>
            <a:off x="6711246" y="2343832"/>
            <a:ext cx="207285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Production Increases (Particularly IL-2)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10" name="Google Shape;816;p57">
            <a:extLst>
              <a:ext uri="{FF2B5EF4-FFF2-40B4-BE49-F238E27FC236}">
                <a16:creationId xmlns:a16="http://schemas.microsoft.com/office/drawing/2014/main" id="{A9637A4C-2B1E-5D99-F93B-1BF715113EE4}"/>
              </a:ext>
            </a:extLst>
          </p:cNvPr>
          <p:cNvCxnSpPr/>
          <p:nvPr/>
        </p:nvCxnSpPr>
        <p:spPr>
          <a:xfrm>
            <a:off x="6817521" y="3036694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747;p57">
            <a:extLst>
              <a:ext uri="{FF2B5EF4-FFF2-40B4-BE49-F238E27FC236}">
                <a16:creationId xmlns:a16="http://schemas.microsoft.com/office/drawing/2014/main" id="{C50690FE-52D1-CACB-141D-3B0204EB54BF}"/>
              </a:ext>
            </a:extLst>
          </p:cNvPr>
          <p:cNvSpPr txBox="1"/>
          <p:nvPr/>
        </p:nvSpPr>
        <p:spPr>
          <a:xfrm>
            <a:off x="6711245" y="3192269"/>
            <a:ext cx="196072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Sacrifices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" name="Google Shape;748;p57">
            <a:extLst>
              <a:ext uri="{FF2B5EF4-FFF2-40B4-BE49-F238E27FC236}">
                <a16:creationId xmlns:a16="http://schemas.microsoft.com/office/drawing/2014/main" id="{8E353436-CDEA-6273-B9E6-D5311EC98C03}"/>
              </a:ext>
            </a:extLst>
          </p:cNvPr>
          <p:cNvSpPr txBox="1"/>
          <p:nvPr/>
        </p:nvSpPr>
        <p:spPr>
          <a:xfrm>
            <a:off x="6711246" y="3635072"/>
            <a:ext cx="230024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IFNy</a:t>
            </a: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&amp; </a:t>
            </a:r>
            <a:r>
              <a:rPr lang="en" dirty="0" err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TNFa</a:t>
            </a: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 Sacrificed for IL-2 Production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EA5556-FD7B-E495-DA4E-D68B7FF90E07}"/>
              </a:ext>
            </a:extLst>
          </p:cNvPr>
          <p:cNvGrpSpPr>
            <a:grpSpLocks noChangeAspect="1"/>
          </p:cNvGrpSpPr>
          <p:nvPr/>
        </p:nvGrpSpPr>
        <p:grpSpPr>
          <a:xfrm>
            <a:off x="60309" y="1235784"/>
            <a:ext cx="6501384" cy="3599832"/>
            <a:chOff x="0" y="1061509"/>
            <a:chExt cx="6917033" cy="3829978"/>
          </a:xfrm>
        </p:grpSpPr>
        <p:pic>
          <p:nvPicPr>
            <p:cNvPr id="16" name="Picture 15" descr="A graph with green and blue squares&#10;&#10;Description automatically generated">
              <a:extLst>
                <a:ext uri="{FF2B5EF4-FFF2-40B4-BE49-F238E27FC236}">
                  <a16:creationId xmlns:a16="http://schemas.microsoft.com/office/drawing/2014/main" id="{3174349F-C6A3-2F0C-9709-ADD6A09D9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451"/>
            <a:stretch/>
          </p:blipFill>
          <p:spPr>
            <a:xfrm>
              <a:off x="2288623" y="1061509"/>
              <a:ext cx="4628409" cy="1862616"/>
            </a:xfrm>
            <a:prstGeom prst="rect">
              <a:avLst/>
            </a:prstGeom>
          </p:spPr>
        </p:pic>
        <p:pic>
          <p:nvPicPr>
            <p:cNvPr id="18" name="Picture 17" descr="A graph of a person with a bar chart&#10;&#10;Description automatically generated with medium confidence">
              <a:extLst>
                <a:ext uri="{FF2B5EF4-FFF2-40B4-BE49-F238E27FC236}">
                  <a16:creationId xmlns:a16="http://schemas.microsoft.com/office/drawing/2014/main" id="{6FA7B548-007C-5F58-C429-B434D723B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40451"/>
            <a:stretch/>
          </p:blipFill>
          <p:spPr>
            <a:xfrm>
              <a:off x="2288623" y="3023567"/>
              <a:ext cx="4628410" cy="1867920"/>
            </a:xfrm>
            <a:prstGeom prst="rect">
              <a:avLst/>
            </a:prstGeom>
          </p:spPr>
        </p:pic>
        <p:pic>
          <p:nvPicPr>
            <p:cNvPr id="2" name="Picture 1" descr="A graph with green and blue squares&#10;&#10;Description automatically generated">
              <a:extLst>
                <a:ext uri="{FF2B5EF4-FFF2-40B4-BE49-F238E27FC236}">
                  <a16:creationId xmlns:a16="http://schemas.microsoft.com/office/drawing/2014/main" id="{C901C9B7-A769-4755-094F-E6C8CB426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59550"/>
            <a:stretch/>
          </p:blipFill>
          <p:spPr>
            <a:xfrm>
              <a:off x="0" y="1061509"/>
              <a:ext cx="3143993" cy="1862616"/>
            </a:xfrm>
            <a:prstGeom prst="rect">
              <a:avLst/>
            </a:prstGeom>
          </p:spPr>
        </p:pic>
        <p:pic>
          <p:nvPicPr>
            <p:cNvPr id="3" name="Picture 2" descr="A graph of a person with a bar chart&#10;&#10;Description automatically generated with medium confidence">
              <a:extLst>
                <a:ext uri="{FF2B5EF4-FFF2-40B4-BE49-F238E27FC236}">
                  <a16:creationId xmlns:a16="http://schemas.microsoft.com/office/drawing/2014/main" id="{B3BB5593-5B53-5D8F-3AFE-7AC5D1810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r="59549"/>
            <a:stretch/>
          </p:blipFill>
          <p:spPr>
            <a:xfrm>
              <a:off x="1" y="3023567"/>
              <a:ext cx="3143994" cy="1867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34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AB8FE4-DCC4-340F-5905-E986DB30EFD2}"/>
              </a:ext>
            </a:extLst>
          </p:cNvPr>
          <p:cNvSpPr txBox="1"/>
          <p:nvPr/>
        </p:nvSpPr>
        <p:spPr>
          <a:xfrm>
            <a:off x="6471138" y="16318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3FED8-C603-0027-59EB-254946EDA68D}"/>
              </a:ext>
            </a:extLst>
          </p:cNvPr>
          <p:cNvSpPr txBox="1"/>
          <p:nvPr/>
        </p:nvSpPr>
        <p:spPr>
          <a:xfrm>
            <a:off x="1460850" y="2201238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rlow" pitchFamily="2" charset="77"/>
              </a:rPr>
              <a:t>IFNy</a:t>
            </a: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F13AD-45D2-1398-1D67-47EFDCB56FC3}"/>
              </a:ext>
            </a:extLst>
          </p:cNvPr>
          <p:cNvSpPr txBox="1"/>
          <p:nvPr/>
        </p:nvSpPr>
        <p:spPr>
          <a:xfrm>
            <a:off x="1575846" y="346362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rlow" pitchFamily="2" charset="77"/>
              </a:rPr>
              <a:t>TNFa</a:t>
            </a:r>
            <a:endParaRPr lang="en-US" b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31B1EC-1228-2A0E-6FDE-CB91A756830E}"/>
              </a:ext>
            </a:extLst>
          </p:cNvPr>
          <p:cNvSpPr txBox="1"/>
          <p:nvPr/>
        </p:nvSpPr>
        <p:spPr>
          <a:xfrm>
            <a:off x="223296" y="294292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4D52B-0E2B-2940-E78A-58F8E2A7F96A}"/>
              </a:ext>
            </a:extLst>
          </p:cNvPr>
          <p:cNvSpPr txBox="1"/>
          <p:nvPr/>
        </p:nvSpPr>
        <p:spPr>
          <a:xfrm>
            <a:off x="2309110" y="2093517"/>
            <a:ext cx="100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IL-17FA &amp; IL-17F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5D9E3-9D59-B938-2C34-CA8EF9347ED0}"/>
              </a:ext>
            </a:extLst>
          </p:cNvPr>
          <p:cNvSpPr txBox="1"/>
          <p:nvPr/>
        </p:nvSpPr>
        <p:spPr>
          <a:xfrm>
            <a:off x="4646236" y="241786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C19AA-4841-754B-7A75-F6550CC683F0}"/>
              </a:ext>
            </a:extLst>
          </p:cNvPr>
          <p:cNvSpPr txBox="1"/>
          <p:nvPr/>
        </p:nvSpPr>
        <p:spPr>
          <a:xfrm>
            <a:off x="3818465" y="3617517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16EC8E-63BD-E288-F0DA-D390214F3300}"/>
              </a:ext>
            </a:extLst>
          </p:cNvPr>
          <p:cNvSpPr txBox="1"/>
          <p:nvPr/>
        </p:nvSpPr>
        <p:spPr>
          <a:xfrm>
            <a:off x="6061084" y="3673119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rlow" pitchFamily="2" charset="77"/>
              </a:rPr>
              <a:t>IL-10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838BF-7B62-E10A-248A-D0F1547F06DE}"/>
              </a:ext>
            </a:extLst>
          </p:cNvPr>
          <p:cNvSpPr txBox="1"/>
          <p:nvPr/>
        </p:nvSpPr>
        <p:spPr>
          <a:xfrm>
            <a:off x="7180732" y="236008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  <a:latin typeface="Barlow" pitchFamily="2" charset="77"/>
              </a:rPr>
              <a:t>IFNy</a:t>
            </a:r>
            <a:endParaRPr lang="en-US" b="1" i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D02B1-0C5F-C55C-3C4B-69DC39173185}"/>
              </a:ext>
            </a:extLst>
          </p:cNvPr>
          <p:cNvSpPr txBox="1"/>
          <p:nvPr/>
        </p:nvSpPr>
        <p:spPr>
          <a:xfrm>
            <a:off x="7683150" y="3765831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  <a:latin typeface="Barlow" pitchFamily="2" charset="77"/>
              </a:rPr>
              <a:t>TNFa</a:t>
            </a:r>
            <a:endParaRPr lang="en-US" b="1" i="1" dirty="0">
              <a:solidFill>
                <a:schemeClr val="bg1"/>
              </a:solidFill>
              <a:latin typeface="Barlow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4A298-61B7-CE02-E7E4-C8A73354622F}"/>
              </a:ext>
            </a:extLst>
          </p:cNvPr>
          <p:cNvSpPr txBox="1"/>
          <p:nvPr/>
        </p:nvSpPr>
        <p:spPr>
          <a:xfrm>
            <a:off x="8264504" y="1844017"/>
            <a:ext cx="1004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Barlow" pitchFamily="2" charset="77"/>
              </a:rPr>
              <a:t>IL-2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B4522-27DB-4D03-0345-A4CD82D08844}"/>
              </a:ext>
            </a:extLst>
          </p:cNvPr>
          <p:cNvSpPr txBox="1"/>
          <p:nvPr/>
        </p:nvSpPr>
        <p:spPr>
          <a:xfrm>
            <a:off x="680020" y="4449274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Th1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23803-4108-BB23-5AC2-6846F37C260C}"/>
              </a:ext>
            </a:extLst>
          </p:cNvPr>
          <p:cNvSpPr txBox="1"/>
          <p:nvPr/>
        </p:nvSpPr>
        <p:spPr>
          <a:xfrm>
            <a:off x="2956326" y="4433737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Th17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5B1A8-9C9D-F787-E62C-3AAED607D8BC}"/>
              </a:ext>
            </a:extLst>
          </p:cNvPr>
          <p:cNvSpPr txBox="1"/>
          <p:nvPr/>
        </p:nvSpPr>
        <p:spPr>
          <a:xfrm>
            <a:off x="5202937" y="4433737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latin typeface="Barlow" pitchFamily="2" charset="77"/>
              </a:rPr>
              <a:t>Tfh</a:t>
            </a:r>
            <a:endParaRPr lang="en-US" sz="1800" b="1" dirty="0">
              <a:solidFill>
                <a:schemeClr val="tx1"/>
              </a:solidFill>
              <a:latin typeface="Barlow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CD862-4D28-2DC3-0D84-C53068159342}"/>
              </a:ext>
            </a:extLst>
          </p:cNvPr>
          <p:cNvSpPr txBox="1"/>
          <p:nvPr/>
        </p:nvSpPr>
        <p:spPr>
          <a:xfrm>
            <a:off x="7503888" y="4449274"/>
            <a:ext cx="100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Barlow" pitchFamily="2" charset="77"/>
              </a:rPr>
              <a:t>CD8+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CCC32-B615-DD0F-0C79-A746C42FB8BD}"/>
              </a:ext>
            </a:extLst>
          </p:cNvPr>
          <p:cNvSpPr/>
          <p:nvPr/>
        </p:nvSpPr>
        <p:spPr>
          <a:xfrm>
            <a:off x="75725" y="-66906"/>
            <a:ext cx="2224829" cy="52641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344F49-824F-BBDB-7605-73B05024B30B}"/>
              </a:ext>
            </a:extLst>
          </p:cNvPr>
          <p:cNvSpPr/>
          <p:nvPr/>
        </p:nvSpPr>
        <p:spPr>
          <a:xfrm>
            <a:off x="6885434" y="-66906"/>
            <a:ext cx="2197138" cy="526415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A3C48B38-377D-9FC3-6A13-1BD6AB0C0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66" y="200824"/>
            <a:ext cx="57058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Inflammatory T Cell Profiles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CC005-F687-5A4D-ED24-9AA2AD788E05}"/>
              </a:ext>
            </a:extLst>
          </p:cNvPr>
          <p:cNvCxnSpPr>
            <a:cxnSpLocks/>
          </p:cNvCxnSpPr>
          <p:nvPr/>
        </p:nvCxnSpPr>
        <p:spPr>
          <a:xfrm>
            <a:off x="286367" y="872845"/>
            <a:ext cx="5705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747;p57">
            <a:extLst>
              <a:ext uri="{FF2B5EF4-FFF2-40B4-BE49-F238E27FC236}">
                <a16:creationId xmlns:a16="http://schemas.microsoft.com/office/drawing/2014/main" id="{DB29895F-02D4-C64C-E7AD-9CE53490095E}"/>
              </a:ext>
            </a:extLst>
          </p:cNvPr>
          <p:cNvSpPr txBox="1"/>
          <p:nvPr/>
        </p:nvSpPr>
        <p:spPr>
          <a:xfrm>
            <a:off x="6697852" y="1878448"/>
            <a:ext cx="2300243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Robust Increase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" name="Google Shape;748;p57">
            <a:extLst>
              <a:ext uri="{FF2B5EF4-FFF2-40B4-BE49-F238E27FC236}">
                <a16:creationId xmlns:a16="http://schemas.microsoft.com/office/drawing/2014/main" id="{70BEFA59-A571-7498-4CF8-A28300176514}"/>
              </a:ext>
            </a:extLst>
          </p:cNvPr>
          <p:cNvSpPr txBox="1"/>
          <p:nvPr/>
        </p:nvSpPr>
        <p:spPr>
          <a:xfrm>
            <a:off x="6697852" y="2321251"/>
            <a:ext cx="250024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Production Increases (Particularly IL-10 &amp; IL-17F)</a:t>
            </a:r>
          </a:p>
        </p:txBody>
      </p:sp>
      <p:cxnSp>
        <p:nvCxnSpPr>
          <p:cNvPr id="25" name="Google Shape;816;p57">
            <a:extLst>
              <a:ext uri="{FF2B5EF4-FFF2-40B4-BE49-F238E27FC236}">
                <a16:creationId xmlns:a16="http://schemas.microsoft.com/office/drawing/2014/main" id="{8A56E1B9-43FE-F26C-4EF7-6B8D8B6F90C2}"/>
              </a:ext>
            </a:extLst>
          </p:cNvPr>
          <p:cNvCxnSpPr/>
          <p:nvPr/>
        </p:nvCxnSpPr>
        <p:spPr>
          <a:xfrm>
            <a:off x="6804128" y="3014113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747;p57">
            <a:extLst>
              <a:ext uri="{FF2B5EF4-FFF2-40B4-BE49-F238E27FC236}">
                <a16:creationId xmlns:a16="http://schemas.microsoft.com/office/drawing/2014/main" id="{28E86199-8958-C542-C20F-C81CEBA19F78}"/>
              </a:ext>
            </a:extLst>
          </p:cNvPr>
          <p:cNvSpPr txBox="1"/>
          <p:nvPr/>
        </p:nvSpPr>
        <p:spPr>
          <a:xfrm>
            <a:off x="6697852" y="3169688"/>
            <a:ext cx="196072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Sacrifices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" name="Google Shape;748;p57">
            <a:extLst>
              <a:ext uri="{FF2B5EF4-FFF2-40B4-BE49-F238E27FC236}">
                <a16:creationId xmlns:a16="http://schemas.microsoft.com/office/drawing/2014/main" id="{F8EF159F-3E40-6AA3-3BE8-D46CA9BA18A3}"/>
              </a:ext>
            </a:extLst>
          </p:cNvPr>
          <p:cNvSpPr txBox="1"/>
          <p:nvPr/>
        </p:nvSpPr>
        <p:spPr>
          <a:xfrm>
            <a:off x="6697853" y="3612491"/>
            <a:ext cx="230024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Cytokines Sacrificed for IL-10 &amp; IL-17F Production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35EAF2-4015-E034-1DEC-7EF39C924DF1}"/>
              </a:ext>
            </a:extLst>
          </p:cNvPr>
          <p:cNvGrpSpPr>
            <a:grpSpLocks noChangeAspect="1"/>
          </p:cNvGrpSpPr>
          <p:nvPr/>
        </p:nvGrpSpPr>
        <p:grpSpPr>
          <a:xfrm>
            <a:off x="84080" y="1299809"/>
            <a:ext cx="6501384" cy="3428607"/>
            <a:chOff x="930467" y="1000150"/>
            <a:chExt cx="6901896" cy="3639823"/>
          </a:xfrm>
        </p:grpSpPr>
        <p:pic>
          <p:nvPicPr>
            <p:cNvPr id="5" name="Picture 4" descr="A graph of a person with a number of points&#10;&#10;Description automatically generated with medium confidence">
              <a:extLst>
                <a:ext uri="{FF2B5EF4-FFF2-40B4-BE49-F238E27FC236}">
                  <a16:creationId xmlns:a16="http://schemas.microsoft.com/office/drawing/2014/main" id="{00ECBD89-DB0D-DA99-4591-4D2D79A59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476" t="3436" b="-239"/>
            <a:stretch/>
          </p:blipFill>
          <p:spPr>
            <a:xfrm>
              <a:off x="3128211" y="1000313"/>
              <a:ext cx="4704151" cy="1756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E6BE3F-A786-E2AC-A994-E00D616D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476" t="2484" b="1596"/>
            <a:stretch/>
          </p:blipFill>
          <p:spPr>
            <a:xfrm>
              <a:off x="3128211" y="2883714"/>
              <a:ext cx="4704152" cy="17562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8718DC-AF76-3DF6-7310-78BF4B63E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84" r="60524" b="1596"/>
            <a:stretch/>
          </p:blipFill>
          <p:spPr>
            <a:xfrm>
              <a:off x="930468" y="2883231"/>
              <a:ext cx="3068248" cy="1756259"/>
            </a:xfrm>
            <a:prstGeom prst="rect">
              <a:avLst/>
            </a:prstGeom>
          </p:spPr>
        </p:pic>
        <p:pic>
          <p:nvPicPr>
            <p:cNvPr id="4" name="Picture 3" descr="A graph of a person with a number of points&#10;&#10;Description automatically generated with medium confidence">
              <a:extLst>
                <a:ext uri="{FF2B5EF4-FFF2-40B4-BE49-F238E27FC236}">
                  <a16:creationId xmlns:a16="http://schemas.microsoft.com/office/drawing/2014/main" id="{B485F110-A147-F7A7-4CE3-BCD32A142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36" r="60524" b="-239"/>
            <a:stretch/>
          </p:blipFill>
          <p:spPr>
            <a:xfrm>
              <a:off x="930467" y="1000150"/>
              <a:ext cx="3068249" cy="175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70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9;p41">
            <a:extLst>
              <a:ext uri="{FF2B5EF4-FFF2-40B4-BE49-F238E27FC236}">
                <a16:creationId xmlns:a16="http://schemas.microsoft.com/office/drawing/2014/main" id="{BF623C71-010F-D365-DD28-6D9FC303C533}"/>
              </a:ext>
            </a:extLst>
          </p:cNvPr>
          <p:cNvSpPr txBox="1">
            <a:spLocks/>
          </p:cNvSpPr>
          <p:nvPr/>
        </p:nvSpPr>
        <p:spPr>
          <a:xfrm>
            <a:off x="4571999" y="2166108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endParaRPr lang="en" i="1" dirty="0"/>
          </a:p>
          <a:p>
            <a:pPr marL="0" indent="0" algn="ctr"/>
            <a:endParaRPr lang="en" i="1" dirty="0"/>
          </a:p>
          <a:p>
            <a:pPr marL="0" indent="0" algn="ctr"/>
            <a:r>
              <a:rPr lang="en" dirty="0"/>
              <a:t>Percent inhibition was </a:t>
            </a:r>
            <a:r>
              <a:rPr lang="en" dirty="0" err="1"/>
              <a:t>calcu</a:t>
            </a:r>
            <a:r>
              <a:rPr lang="en-US" dirty="0"/>
              <a:t>la</a:t>
            </a:r>
            <a:r>
              <a:rPr lang="en" dirty="0"/>
              <a:t>ted from an</a:t>
            </a:r>
            <a:r>
              <a:rPr lang="en-US" dirty="0" err="1"/>
              <a:t>ti</a:t>
            </a:r>
            <a:r>
              <a:rPr lang="en" dirty="0"/>
              <a:t>body-RBD binding ability</a:t>
            </a:r>
          </a:p>
        </p:txBody>
      </p:sp>
      <p:sp>
        <p:nvSpPr>
          <p:cNvPr id="10" name="Google Shape;309;p41">
            <a:extLst>
              <a:ext uri="{FF2B5EF4-FFF2-40B4-BE49-F238E27FC236}">
                <a16:creationId xmlns:a16="http://schemas.microsoft.com/office/drawing/2014/main" id="{92F6BEC5-DE00-51EF-4A9B-62FB1DB5A3D0}"/>
              </a:ext>
            </a:extLst>
          </p:cNvPr>
          <p:cNvSpPr txBox="1">
            <a:spLocks/>
          </p:cNvSpPr>
          <p:nvPr/>
        </p:nvSpPr>
        <p:spPr>
          <a:xfrm>
            <a:off x="4571999" y="2166906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endParaRPr lang="en" i="1" dirty="0"/>
          </a:p>
          <a:p>
            <a:pPr marL="0" indent="0" algn="ctr"/>
            <a:endParaRPr lang="en" i="1" dirty="0"/>
          </a:p>
          <a:p>
            <a:pPr marL="0" indent="0" algn="ctr"/>
            <a:endParaRPr lang="en" dirty="0"/>
          </a:p>
          <a:p>
            <a:pPr marL="0" indent="0" algn="ctr"/>
            <a:endParaRPr lang="en" dirty="0"/>
          </a:p>
          <a:p>
            <a:pPr marL="0" indent="0" algn="ctr"/>
            <a:endParaRPr lang="en" dirty="0"/>
          </a:p>
          <a:p>
            <a:pPr marL="0" indent="0" algn="ctr"/>
            <a:r>
              <a:rPr lang="en" dirty="0"/>
              <a:t>We investigated percent inhibition of all patients longitudinally</a:t>
            </a:r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Cell Methodology – Percent Inhibition </a:t>
            </a:r>
            <a:endParaRPr dirty="0"/>
          </a:p>
        </p:txBody>
      </p:sp>
      <p:sp>
        <p:nvSpPr>
          <p:cNvPr id="331" name="Google Shape;331;p41"/>
          <p:cNvSpPr/>
          <p:nvPr/>
        </p:nvSpPr>
        <p:spPr>
          <a:xfrm rot="5400000">
            <a:off x="8494272" y="4229321"/>
            <a:ext cx="703800" cy="95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5400000" flipH="1">
            <a:off x="346741" y="3974247"/>
            <a:ext cx="422700" cy="200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900" y="3989465"/>
            <a:ext cx="628200" cy="6255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1;p41">
            <a:extLst>
              <a:ext uri="{FF2B5EF4-FFF2-40B4-BE49-F238E27FC236}">
                <a16:creationId xmlns:a16="http://schemas.microsoft.com/office/drawing/2014/main" id="{D82071F4-53BE-2D7D-4CCC-0D27371D1147}"/>
              </a:ext>
            </a:extLst>
          </p:cNvPr>
          <p:cNvSpPr/>
          <p:nvPr/>
        </p:nvSpPr>
        <p:spPr>
          <a:xfrm rot="5400000">
            <a:off x="-962531" y="3469327"/>
            <a:ext cx="2384270" cy="6891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225371" y="4016000"/>
            <a:ext cx="1031078" cy="10226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06;p41">
            <a:extLst>
              <a:ext uri="{FF2B5EF4-FFF2-40B4-BE49-F238E27FC236}">
                <a16:creationId xmlns:a16="http://schemas.microsoft.com/office/drawing/2014/main" id="{018ACB0F-11A0-AAFE-8DC3-12F3CBDDD149}"/>
              </a:ext>
            </a:extLst>
          </p:cNvPr>
          <p:cNvSpPr txBox="1">
            <a:spLocks/>
          </p:cNvSpPr>
          <p:nvPr/>
        </p:nvSpPr>
        <p:spPr>
          <a:xfrm>
            <a:off x="4174911" y="1670599"/>
            <a:ext cx="4084438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3400" dirty="0"/>
              <a:t>Percent Inhibition</a:t>
            </a:r>
          </a:p>
        </p:txBody>
      </p:sp>
      <p:sp>
        <p:nvSpPr>
          <p:cNvPr id="37" name="Google Shape;309;p41">
            <a:extLst>
              <a:ext uri="{FF2B5EF4-FFF2-40B4-BE49-F238E27FC236}">
                <a16:creationId xmlns:a16="http://schemas.microsoft.com/office/drawing/2014/main" id="{50E74930-B1AA-E9DD-BE87-51EE930D7B72}"/>
              </a:ext>
            </a:extLst>
          </p:cNvPr>
          <p:cNvSpPr txBox="1">
            <a:spLocks/>
          </p:cNvSpPr>
          <p:nvPr/>
        </p:nvSpPr>
        <p:spPr>
          <a:xfrm>
            <a:off x="4572000" y="2166108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/>
              <a:t>Qualitative </a:t>
            </a:r>
            <a:r>
              <a:rPr lang="en-US" i="1" dirty="0" err="1"/>
              <a:t>nAb</a:t>
            </a:r>
            <a:r>
              <a:rPr lang="en-US" i="1" dirty="0"/>
              <a:t> Percent Inhibition</a:t>
            </a:r>
          </a:p>
        </p:txBody>
      </p:sp>
      <p:grpSp>
        <p:nvGrpSpPr>
          <p:cNvPr id="2" name="Google Shape;9272;p80">
            <a:extLst>
              <a:ext uri="{FF2B5EF4-FFF2-40B4-BE49-F238E27FC236}">
                <a16:creationId xmlns:a16="http://schemas.microsoft.com/office/drawing/2014/main" id="{CB195F48-2D16-5D73-B3C4-47C4A96FABF8}"/>
              </a:ext>
            </a:extLst>
          </p:cNvPr>
          <p:cNvGrpSpPr>
            <a:grpSpLocks noChangeAspect="1"/>
          </p:cNvGrpSpPr>
          <p:nvPr/>
        </p:nvGrpSpPr>
        <p:grpSpPr>
          <a:xfrm>
            <a:off x="1854822" y="1670599"/>
            <a:ext cx="1500749" cy="2331720"/>
            <a:chOff x="-28043900" y="2701925"/>
            <a:chExt cx="190625" cy="296175"/>
          </a:xfrm>
          <a:solidFill>
            <a:schemeClr val="tx1"/>
          </a:solidFill>
        </p:grpSpPr>
        <p:sp>
          <p:nvSpPr>
            <p:cNvPr id="4" name="Google Shape;9273;p80">
              <a:extLst>
                <a:ext uri="{FF2B5EF4-FFF2-40B4-BE49-F238E27FC236}">
                  <a16:creationId xmlns:a16="http://schemas.microsoft.com/office/drawing/2014/main" id="{90B60E4F-FE49-22F4-7E91-D63F563D3911}"/>
                </a:ext>
              </a:extLst>
            </p:cNvPr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9274;p80">
              <a:extLst>
                <a:ext uri="{FF2B5EF4-FFF2-40B4-BE49-F238E27FC236}">
                  <a16:creationId xmlns:a16="http://schemas.microsoft.com/office/drawing/2014/main" id="{BB952AEF-CB21-2901-55A6-6DD426A1D620}"/>
                </a:ext>
              </a:extLst>
            </p:cNvPr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9275;p80">
              <a:extLst>
                <a:ext uri="{FF2B5EF4-FFF2-40B4-BE49-F238E27FC236}">
                  <a16:creationId xmlns:a16="http://schemas.microsoft.com/office/drawing/2014/main" id="{F1C3C35C-ADF3-B3E7-BAEC-41D4AE58015E}"/>
                </a:ext>
              </a:extLst>
            </p:cNvPr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9276;p80">
              <a:extLst>
                <a:ext uri="{FF2B5EF4-FFF2-40B4-BE49-F238E27FC236}">
                  <a16:creationId xmlns:a16="http://schemas.microsoft.com/office/drawing/2014/main" id="{6ABEBE4C-241E-5450-D3A6-63E014786284}"/>
                </a:ext>
              </a:extLst>
            </p:cNvPr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9277;p80">
              <a:extLst>
                <a:ext uri="{FF2B5EF4-FFF2-40B4-BE49-F238E27FC236}">
                  <a16:creationId xmlns:a16="http://schemas.microsoft.com/office/drawing/2014/main" id="{A71451B7-AE16-BD47-0B33-0BB5DFDB96A9}"/>
                </a:ext>
              </a:extLst>
            </p:cNvPr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7272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A3C48B38-377D-9FC3-6A13-1BD6AB0C0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67" y="200824"/>
            <a:ext cx="630936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Longitudinal Percent Inhibition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CC005-F687-5A4D-ED24-9AA2AD788E05}"/>
              </a:ext>
            </a:extLst>
          </p:cNvPr>
          <p:cNvCxnSpPr>
            <a:cxnSpLocks/>
          </p:cNvCxnSpPr>
          <p:nvPr/>
        </p:nvCxnSpPr>
        <p:spPr>
          <a:xfrm>
            <a:off x="286367" y="872845"/>
            <a:ext cx="6309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BEAABC-A284-D075-525F-ABCFF0378698}"/>
              </a:ext>
            </a:extLst>
          </p:cNvPr>
          <p:cNvGrpSpPr>
            <a:grpSpLocks noChangeAspect="1"/>
          </p:cNvGrpSpPr>
          <p:nvPr/>
        </p:nvGrpSpPr>
        <p:grpSpPr>
          <a:xfrm>
            <a:off x="1292206" y="1204660"/>
            <a:ext cx="4283564" cy="3538728"/>
            <a:chOff x="0" y="0"/>
            <a:chExt cx="5806200" cy="47964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1B37183-C82A-EC1F-6269-03A9E3819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806200" cy="479642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4D26EC0-5EAF-0DF8-6D4C-A5405CC72C55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15" y="2176020"/>
              <a:ext cx="1004656" cy="58282"/>
            </a:xfrm>
            <a:prstGeom prst="line">
              <a:avLst/>
            </a:prstGeom>
            <a:ln w="38100">
              <a:gradFill>
                <a:gsLst>
                  <a:gs pos="0">
                    <a:srgbClr val="013EFF"/>
                  </a:gs>
                  <a:gs pos="100000">
                    <a:srgbClr val="FF7B01"/>
                  </a:gs>
                </a:gsLst>
                <a:lin ang="5400000" scaled="1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2ABE2C0-2AE0-1A16-4528-E87166894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1510" y="892505"/>
              <a:ext cx="1084360" cy="324780"/>
            </a:xfrm>
            <a:prstGeom prst="line">
              <a:avLst/>
            </a:prstGeom>
            <a:ln w="38100">
              <a:gradFill>
                <a:gsLst>
                  <a:gs pos="0">
                    <a:srgbClr val="8B2AE3"/>
                  </a:gs>
                  <a:gs pos="100000">
                    <a:srgbClr val="E8000B"/>
                  </a:gs>
                </a:gsLst>
                <a:lin ang="5400000" scaled="1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7F140D-3A0D-FAA6-740B-DE95BBF7A6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0855" y="1545453"/>
              <a:ext cx="1079892" cy="715507"/>
            </a:xfrm>
            <a:prstGeom prst="line">
              <a:avLst/>
            </a:prstGeom>
            <a:ln w="38100">
              <a:gradFill>
                <a:gsLst>
                  <a:gs pos="0">
                    <a:srgbClr val="19C937"/>
                  </a:gs>
                  <a:gs pos="100000">
                    <a:srgbClr val="FF7B01"/>
                  </a:gs>
                </a:gsLst>
                <a:lin ang="5400000" scaled="1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A048F1-E802-BC37-6A37-53B2BD31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300" y="1168477"/>
              <a:ext cx="1029285" cy="428464"/>
            </a:xfrm>
            <a:prstGeom prst="line">
              <a:avLst/>
            </a:prstGeom>
            <a:ln w="38100">
              <a:gradFill>
                <a:gsLst>
                  <a:gs pos="0">
                    <a:srgbClr val="19C937"/>
                  </a:gs>
                  <a:gs pos="100000">
                    <a:srgbClr val="E8000B"/>
                  </a:gs>
                </a:gsLst>
                <a:lin ang="5400000" scaled="1"/>
              </a:gra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812E5-BA7F-BAF1-6845-07B8B5DDF36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150766" y="2120648"/>
              <a:ext cx="123164" cy="123164"/>
            </a:xfrm>
            <a:prstGeom prst="rect">
              <a:avLst/>
            </a:prstGeom>
            <a:solidFill>
              <a:srgbClr val="013EFF"/>
            </a:solidFill>
            <a:ln>
              <a:solidFill>
                <a:srgbClr val="013E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0D087D-255C-1133-CD15-22933DD551EB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117031" y="2171833"/>
              <a:ext cx="123164" cy="123164"/>
            </a:xfrm>
            <a:prstGeom prst="rect">
              <a:avLst/>
            </a:prstGeom>
            <a:solidFill>
              <a:srgbClr val="FF7B01"/>
            </a:solidFill>
            <a:ln>
              <a:solidFill>
                <a:srgbClr val="FF7B0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18537B-A2A6-1EF8-D691-196CF8781DB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135620" y="1527416"/>
              <a:ext cx="123164" cy="123164"/>
            </a:xfrm>
            <a:prstGeom prst="rect">
              <a:avLst/>
            </a:prstGeom>
            <a:solidFill>
              <a:srgbClr val="19C937"/>
            </a:solidFill>
            <a:ln>
              <a:solidFill>
                <a:srgbClr val="19C93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786A80-9D5C-6F4B-F466-C8453F15C135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4135003" y="1135639"/>
              <a:ext cx="123164" cy="123164"/>
            </a:xfrm>
            <a:prstGeom prst="rect">
              <a:avLst/>
            </a:prstGeom>
            <a:solidFill>
              <a:srgbClr val="E8000B"/>
            </a:solidFill>
            <a:ln>
              <a:solidFill>
                <a:srgbClr val="E8000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A3AB1C-443C-0536-9EE6-ED561A900A9A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115332" y="844135"/>
              <a:ext cx="123164" cy="123164"/>
            </a:xfrm>
            <a:prstGeom prst="rect">
              <a:avLst/>
            </a:prstGeom>
            <a:solidFill>
              <a:srgbClr val="8B2AE3"/>
            </a:solidFill>
            <a:ln>
              <a:solidFill>
                <a:srgbClr val="8B2A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Google Shape;747;p57">
            <a:extLst>
              <a:ext uri="{FF2B5EF4-FFF2-40B4-BE49-F238E27FC236}">
                <a16:creationId xmlns:a16="http://schemas.microsoft.com/office/drawing/2014/main" id="{C825EC9E-C7B0-872E-7BD9-9511D9B04459}"/>
              </a:ext>
            </a:extLst>
          </p:cNvPr>
          <p:cNvSpPr txBox="1"/>
          <p:nvPr/>
        </p:nvSpPr>
        <p:spPr>
          <a:xfrm>
            <a:off x="6733211" y="1255088"/>
            <a:ext cx="2300243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V1 to V2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" name="Google Shape;748;p57">
            <a:extLst>
              <a:ext uri="{FF2B5EF4-FFF2-40B4-BE49-F238E27FC236}">
                <a16:creationId xmlns:a16="http://schemas.microsoft.com/office/drawing/2014/main" id="{0B799815-2B0C-984F-0A9D-17537B244AD1}"/>
              </a:ext>
            </a:extLst>
          </p:cNvPr>
          <p:cNvSpPr txBox="1"/>
          <p:nvPr/>
        </p:nvSpPr>
        <p:spPr>
          <a:xfrm>
            <a:off x="6733212" y="1697891"/>
            <a:ext cx="18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Decrease as Seen in T Cell </a:t>
            </a:r>
            <a:r>
              <a:rPr lang="en" dirty="0" err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IFNy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25" name="Google Shape;816;p57">
            <a:extLst>
              <a:ext uri="{FF2B5EF4-FFF2-40B4-BE49-F238E27FC236}">
                <a16:creationId xmlns:a16="http://schemas.microsoft.com/office/drawing/2014/main" id="{FAFCCF02-CCC1-F8AA-1ECC-972183D1EC4E}"/>
              </a:ext>
            </a:extLst>
          </p:cNvPr>
          <p:cNvCxnSpPr/>
          <p:nvPr/>
        </p:nvCxnSpPr>
        <p:spPr>
          <a:xfrm>
            <a:off x="6839487" y="2370433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747;p57">
            <a:extLst>
              <a:ext uri="{FF2B5EF4-FFF2-40B4-BE49-F238E27FC236}">
                <a16:creationId xmlns:a16="http://schemas.microsoft.com/office/drawing/2014/main" id="{202A21EA-1386-364F-E598-A32D63638E85}"/>
              </a:ext>
            </a:extLst>
          </p:cNvPr>
          <p:cNvSpPr txBox="1"/>
          <p:nvPr/>
        </p:nvSpPr>
        <p:spPr>
          <a:xfrm>
            <a:off x="6733211" y="2546328"/>
            <a:ext cx="196072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V2 to BV1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" name="Google Shape;748;p57">
            <a:extLst>
              <a:ext uri="{FF2B5EF4-FFF2-40B4-BE49-F238E27FC236}">
                <a16:creationId xmlns:a16="http://schemas.microsoft.com/office/drawing/2014/main" id="{E8177F1A-731F-198F-25FA-3E6C92BB9971}"/>
              </a:ext>
            </a:extLst>
          </p:cNvPr>
          <p:cNvSpPr txBox="1"/>
          <p:nvPr/>
        </p:nvSpPr>
        <p:spPr>
          <a:xfrm>
            <a:off x="6733212" y="2989131"/>
            <a:ext cx="18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Increase as Seen in T Cell </a:t>
            </a:r>
            <a:r>
              <a:rPr lang="en-US" dirty="0" err="1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IFNy</a:t>
            </a:r>
            <a:endParaRPr lang="en-US"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28" name="Google Shape;816;p57">
            <a:extLst>
              <a:ext uri="{FF2B5EF4-FFF2-40B4-BE49-F238E27FC236}">
                <a16:creationId xmlns:a16="http://schemas.microsoft.com/office/drawing/2014/main" id="{F517C85B-84F8-4177-E92C-E184819EC74D}"/>
              </a:ext>
            </a:extLst>
          </p:cNvPr>
          <p:cNvCxnSpPr/>
          <p:nvPr/>
        </p:nvCxnSpPr>
        <p:spPr>
          <a:xfrm>
            <a:off x="6839487" y="3690248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747;p57">
            <a:extLst>
              <a:ext uri="{FF2B5EF4-FFF2-40B4-BE49-F238E27FC236}">
                <a16:creationId xmlns:a16="http://schemas.microsoft.com/office/drawing/2014/main" id="{B0A8D5B2-2FCE-5D3D-A6F6-DDC8FF8DCC4F}"/>
              </a:ext>
            </a:extLst>
          </p:cNvPr>
          <p:cNvSpPr txBox="1"/>
          <p:nvPr/>
        </p:nvSpPr>
        <p:spPr>
          <a:xfrm>
            <a:off x="6733210" y="3914289"/>
            <a:ext cx="196072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BV1 Onward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0" name="Google Shape;748;p57">
            <a:extLst>
              <a:ext uri="{FF2B5EF4-FFF2-40B4-BE49-F238E27FC236}">
                <a16:creationId xmlns:a16="http://schemas.microsoft.com/office/drawing/2014/main" id="{EDB99AD5-46E0-88A4-F652-9EBC2D8D68B2}"/>
              </a:ext>
            </a:extLst>
          </p:cNvPr>
          <p:cNvSpPr txBox="1"/>
          <p:nvPr/>
        </p:nvSpPr>
        <p:spPr>
          <a:xfrm>
            <a:off x="6733211" y="4357092"/>
            <a:ext cx="1854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Steady Rise Over Time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9" name="Picture 8" descr="A graph of dots with numbers&#10;&#10;Description automatically generated with medium confidence">
            <a:extLst>
              <a:ext uri="{FF2B5EF4-FFF2-40B4-BE49-F238E27FC236}">
                <a16:creationId xmlns:a16="http://schemas.microsoft.com/office/drawing/2014/main" id="{D6539114-6EF8-6C84-5408-D174EAB49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2" y="5837620"/>
            <a:ext cx="4283564" cy="3538728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D22057-7AE0-9F81-FCE6-C542BC228E51}"/>
              </a:ext>
            </a:extLst>
          </p:cNvPr>
          <p:cNvSpPr/>
          <p:nvPr/>
        </p:nvSpPr>
        <p:spPr>
          <a:xfrm>
            <a:off x="1792800" y="1440716"/>
            <a:ext cx="3708000" cy="626029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639073C-FFB3-7304-947C-12785A0D0BEF}"/>
              </a:ext>
            </a:extLst>
          </p:cNvPr>
          <p:cNvSpPr/>
          <p:nvPr/>
        </p:nvSpPr>
        <p:spPr>
          <a:xfrm>
            <a:off x="1792800" y="2096402"/>
            <a:ext cx="3708000" cy="1332745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D87FADE-48C6-9DFA-52F5-A9D48E6F2A1E}"/>
              </a:ext>
            </a:extLst>
          </p:cNvPr>
          <p:cNvSpPr/>
          <p:nvPr/>
        </p:nvSpPr>
        <p:spPr>
          <a:xfrm>
            <a:off x="1792800" y="3461273"/>
            <a:ext cx="3708000" cy="590171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309;p41">
            <a:extLst>
              <a:ext uri="{FF2B5EF4-FFF2-40B4-BE49-F238E27FC236}">
                <a16:creationId xmlns:a16="http://schemas.microsoft.com/office/drawing/2014/main" id="{FE3C443A-9CC7-755C-BD61-C58A2558F0FC}"/>
              </a:ext>
            </a:extLst>
          </p:cNvPr>
          <p:cNvSpPr txBox="1">
            <a:spLocks/>
          </p:cNvSpPr>
          <p:nvPr/>
        </p:nvSpPr>
        <p:spPr>
          <a:xfrm>
            <a:off x="1792798" y="3465169"/>
            <a:ext cx="3707999" cy="58627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Semi Condensed"/>
              <a:buNone/>
              <a:defRPr sz="68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800" dirty="0"/>
              <a:t>Cluster 1 </a:t>
            </a:r>
            <a:r>
              <a:rPr lang="en-US" sz="1800" b="0" dirty="0"/>
              <a:t>–</a:t>
            </a:r>
            <a:r>
              <a:rPr lang="en-US" sz="1400" dirty="0"/>
              <a:t> </a:t>
            </a:r>
            <a:r>
              <a:rPr lang="en-US" sz="1800" b="0" i="1" dirty="0"/>
              <a:t>Inadequate</a:t>
            </a:r>
          </a:p>
        </p:txBody>
      </p:sp>
      <p:sp>
        <p:nvSpPr>
          <p:cNvPr id="22" name="Google Shape;309;p41">
            <a:extLst>
              <a:ext uri="{FF2B5EF4-FFF2-40B4-BE49-F238E27FC236}">
                <a16:creationId xmlns:a16="http://schemas.microsoft.com/office/drawing/2014/main" id="{943BB310-ED62-7FEC-7B5B-5B9535B7E89E}"/>
              </a:ext>
            </a:extLst>
          </p:cNvPr>
          <p:cNvSpPr txBox="1">
            <a:spLocks/>
          </p:cNvSpPr>
          <p:nvPr/>
        </p:nvSpPr>
        <p:spPr>
          <a:xfrm>
            <a:off x="1792798" y="2096241"/>
            <a:ext cx="3707998" cy="133274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Semi Condensed"/>
              <a:buNone/>
              <a:defRPr sz="68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800" dirty="0"/>
              <a:t>Cluster 2 </a:t>
            </a:r>
            <a:r>
              <a:rPr lang="en-US" sz="1800" b="0" dirty="0"/>
              <a:t>–</a:t>
            </a:r>
            <a:r>
              <a:rPr lang="en-US" sz="1400" dirty="0"/>
              <a:t> </a:t>
            </a:r>
            <a:r>
              <a:rPr lang="en-US" sz="1800" b="0" i="1" dirty="0"/>
              <a:t>Moderate</a:t>
            </a:r>
          </a:p>
        </p:txBody>
      </p:sp>
      <p:sp>
        <p:nvSpPr>
          <p:cNvPr id="31" name="Google Shape;309;p41">
            <a:extLst>
              <a:ext uri="{FF2B5EF4-FFF2-40B4-BE49-F238E27FC236}">
                <a16:creationId xmlns:a16="http://schemas.microsoft.com/office/drawing/2014/main" id="{34469193-FF14-9881-5DC5-E9E1BFCFA3B9}"/>
              </a:ext>
            </a:extLst>
          </p:cNvPr>
          <p:cNvSpPr txBox="1">
            <a:spLocks/>
          </p:cNvSpPr>
          <p:nvPr/>
        </p:nvSpPr>
        <p:spPr>
          <a:xfrm>
            <a:off x="1792798" y="1440556"/>
            <a:ext cx="3707998" cy="6261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rlow Semi Condensed"/>
              <a:buNone/>
              <a:defRPr sz="68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1800" dirty="0"/>
              <a:t>Cluster 3 </a:t>
            </a:r>
            <a:r>
              <a:rPr lang="en-US" sz="1800" b="0" dirty="0"/>
              <a:t>–</a:t>
            </a:r>
            <a:r>
              <a:rPr lang="en-US" sz="1400" dirty="0"/>
              <a:t> </a:t>
            </a:r>
            <a:r>
              <a:rPr lang="en-US" sz="1800" b="0" i="1" dirty="0"/>
              <a:t>Adequate</a:t>
            </a:r>
          </a:p>
        </p:txBody>
      </p:sp>
    </p:spTree>
    <p:extLst>
      <p:ext uri="{BB962C8B-B14F-4D97-AF65-F5344CB8AC3E}">
        <p14:creationId xmlns:p14="http://schemas.microsoft.com/office/powerpoint/2010/main" val="18358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L 0.0007 -0.9117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55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58025E-6 L -0.74115 3.5802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  <p:bldP spid="29" grpId="0"/>
      <p:bldP spid="30" grpId="0"/>
      <p:bldP spid="15" grpId="0" animBg="1"/>
      <p:bldP spid="18" grpId="0" animBg="1"/>
      <p:bldP spid="19" grpId="0" animBg="1"/>
      <p:bldP spid="21" grpId="0" animBg="1"/>
      <p:bldP spid="22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F3A3A1-9F90-3FA0-D604-1BF5BCC4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45" y="497824"/>
            <a:ext cx="2181133" cy="432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86767C-D4DC-6680-DB4E-34305409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77" y="497824"/>
            <a:ext cx="2183440" cy="4325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7B7C8-87EA-F126-C419-CDC02129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911" y="497824"/>
            <a:ext cx="2181133" cy="4320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219D38-7E16-4D2A-2719-225D96EB8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895043" y="497824"/>
            <a:ext cx="2181133" cy="4320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B98CDC-7604-EB49-AF56-E170E6203BC4}"/>
              </a:ext>
            </a:extLst>
          </p:cNvPr>
          <p:cNvSpPr txBox="1"/>
          <p:nvPr/>
        </p:nvSpPr>
        <p:spPr>
          <a:xfrm>
            <a:off x="-387177" y="4742404"/>
            <a:ext cx="17536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V1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20AAD-E1A7-B2CE-F1AC-C512946F3F8B}"/>
              </a:ext>
            </a:extLst>
          </p:cNvPr>
          <p:cNvSpPr txBox="1"/>
          <p:nvPr/>
        </p:nvSpPr>
        <p:spPr>
          <a:xfrm>
            <a:off x="1664725" y="4742404"/>
            <a:ext cx="17536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V2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3404F-3746-491B-24CC-D49CB5448567}"/>
              </a:ext>
            </a:extLst>
          </p:cNvPr>
          <p:cNvSpPr txBox="1"/>
          <p:nvPr/>
        </p:nvSpPr>
        <p:spPr>
          <a:xfrm>
            <a:off x="3845859" y="4742404"/>
            <a:ext cx="17536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BV1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1B770D-2C87-6763-6889-89C565AB022C}"/>
              </a:ext>
            </a:extLst>
          </p:cNvPr>
          <p:cNvSpPr txBox="1"/>
          <p:nvPr/>
        </p:nvSpPr>
        <p:spPr>
          <a:xfrm>
            <a:off x="6015268" y="4742404"/>
            <a:ext cx="17536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BV2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DF8DC-C1E7-59D4-0C79-7AEE1BD616C6}"/>
              </a:ext>
            </a:extLst>
          </p:cNvPr>
          <p:cNvSpPr txBox="1"/>
          <p:nvPr/>
        </p:nvSpPr>
        <p:spPr>
          <a:xfrm>
            <a:off x="8055949" y="4742404"/>
            <a:ext cx="175368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BV3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852630-DAFE-6236-3689-E80B633430F1}"/>
              </a:ext>
            </a:extLst>
          </p:cNvPr>
          <p:cNvSpPr txBox="1"/>
          <p:nvPr/>
        </p:nvSpPr>
        <p:spPr>
          <a:xfrm>
            <a:off x="-134530" y="392330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100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C1DBBA-D3B6-57C5-DDE7-05F9CD85815D}"/>
              </a:ext>
            </a:extLst>
          </p:cNvPr>
          <p:cNvGrpSpPr>
            <a:grpSpLocks noChangeAspect="1"/>
          </p:cNvGrpSpPr>
          <p:nvPr/>
        </p:nvGrpSpPr>
        <p:grpSpPr>
          <a:xfrm>
            <a:off x="654568" y="176231"/>
            <a:ext cx="9452618" cy="237214"/>
            <a:chOff x="536765" y="1095611"/>
            <a:chExt cx="12603490" cy="3162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53BFF60-A459-3BDF-AD29-2C37E41679B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780707" y="1122674"/>
              <a:ext cx="243840" cy="243840"/>
            </a:xfrm>
            <a:prstGeom prst="ellipse">
              <a:avLst/>
            </a:prstGeom>
            <a:solidFill>
              <a:srgbClr val="4B00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CDE305D-1EAF-ABBF-C163-3BA0361117E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058414" y="1117786"/>
              <a:ext cx="248275" cy="248275"/>
            </a:xfrm>
            <a:prstGeom prst="ellipse">
              <a:avLst/>
            </a:prstGeom>
            <a:solidFill>
              <a:srgbClr val="4682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B69227-03D9-7A6B-0D8E-B3DB09B4F4F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36765" y="1120300"/>
              <a:ext cx="248275" cy="248275"/>
            </a:xfrm>
            <a:prstGeom prst="ellipse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56F511-8DF9-ABE1-C61C-EF7BFDB5C61E}"/>
                </a:ext>
              </a:extLst>
            </p:cNvPr>
            <p:cNvSpPr txBox="1"/>
            <p:nvPr/>
          </p:nvSpPr>
          <p:spPr>
            <a:xfrm>
              <a:off x="4044467" y="1095611"/>
              <a:ext cx="2908177" cy="307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DECREASED PERCENT INHIBITION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2E0F0-3415-1D66-6343-613BBE6FA22F}"/>
                </a:ext>
              </a:extLst>
            </p:cNvPr>
            <p:cNvSpPr txBox="1"/>
            <p:nvPr/>
          </p:nvSpPr>
          <p:spPr>
            <a:xfrm>
              <a:off x="800524" y="1095612"/>
              <a:ext cx="2830116" cy="307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INCREASED PERCENT INHIBITION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2456B-7C3D-BA31-8852-ED69FC864B84}"/>
                </a:ext>
              </a:extLst>
            </p:cNvPr>
            <p:cNvSpPr txBox="1"/>
            <p:nvPr/>
          </p:nvSpPr>
          <p:spPr>
            <a:xfrm>
              <a:off x="7322173" y="1095611"/>
              <a:ext cx="193033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ENDED IN CLUSTER 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B0F486-92B5-28A3-2C33-A8267EDA05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542453" y="1135468"/>
              <a:ext cx="248275" cy="248275"/>
            </a:xfrm>
            <a:prstGeom prst="ellipse">
              <a:avLst/>
            </a:prstGeom>
            <a:solidFill>
              <a:srgbClr val="FFA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8E63E9-06EE-71EE-F526-02578700CE63}"/>
                </a:ext>
              </a:extLst>
            </p:cNvPr>
            <p:cNvSpPr txBox="1"/>
            <p:nvPr/>
          </p:nvSpPr>
          <p:spPr>
            <a:xfrm>
              <a:off x="9806213" y="1104120"/>
              <a:ext cx="333404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DISCRETE SAMPLE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4D73505-8655-6AD3-FC14-FBBE4F88E04F}"/>
              </a:ext>
            </a:extLst>
          </p:cNvPr>
          <p:cNvSpPr txBox="1"/>
          <p:nvPr/>
        </p:nvSpPr>
        <p:spPr>
          <a:xfrm>
            <a:off x="-138615" y="2485369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8FF6A-406A-FA5C-55AF-8F90A3B9AB58}"/>
              </a:ext>
            </a:extLst>
          </p:cNvPr>
          <p:cNvSpPr txBox="1"/>
          <p:nvPr/>
        </p:nvSpPr>
        <p:spPr>
          <a:xfrm>
            <a:off x="-140409" y="2907047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CFD3B-A526-E9C7-E562-F97CE2A9C6FB}"/>
              </a:ext>
            </a:extLst>
          </p:cNvPr>
          <p:cNvSpPr txBox="1"/>
          <p:nvPr/>
        </p:nvSpPr>
        <p:spPr>
          <a:xfrm>
            <a:off x="-140409" y="3328725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30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9191A1-2A27-CA54-6AA8-03048709D47C}"/>
              </a:ext>
            </a:extLst>
          </p:cNvPr>
          <p:cNvSpPr txBox="1"/>
          <p:nvPr/>
        </p:nvSpPr>
        <p:spPr>
          <a:xfrm>
            <a:off x="-140409" y="3750403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20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D669A-65A7-9A1C-3ABC-F8616AC41EFA}"/>
              </a:ext>
            </a:extLst>
          </p:cNvPr>
          <p:cNvSpPr txBox="1"/>
          <p:nvPr/>
        </p:nvSpPr>
        <p:spPr>
          <a:xfrm>
            <a:off x="-140409" y="4166138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20ADA5-BE2F-E2E9-9BC7-B40A2A6FF994}"/>
              </a:ext>
            </a:extLst>
          </p:cNvPr>
          <p:cNvSpPr txBox="1"/>
          <p:nvPr/>
        </p:nvSpPr>
        <p:spPr>
          <a:xfrm>
            <a:off x="-138615" y="4598009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600FFA-DE6A-BBDD-3A9C-951BE0FD06C5}"/>
              </a:ext>
            </a:extLst>
          </p:cNvPr>
          <p:cNvSpPr txBox="1"/>
          <p:nvPr/>
        </p:nvSpPr>
        <p:spPr>
          <a:xfrm>
            <a:off x="-140409" y="817130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90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EBE2A0-C7C4-53CF-09ED-EDD71B3B8271}"/>
              </a:ext>
            </a:extLst>
          </p:cNvPr>
          <p:cNvSpPr txBox="1"/>
          <p:nvPr/>
        </p:nvSpPr>
        <p:spPr>
          <a:xfrm>
            <a:off x="-140409" y="1238808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80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B5F51-373E-1AA9-E0EC-65B60B760532}"/>
              </a:ext>
            </a:extLst>
          </p:cNvPr>
          <p:cNvSpPr txBox="1"/>
          <p:nvPr/>
        </p:nvSpPr>
        <p:spPr>
          <a:xfrm>
            <a:off x="-140409" y="1660486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70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4AC5A9-332A-0B91-8D2B-FF06E42A835C}"/>
              </a:ext>
            </a:extLst>
          </p:cNvPr>
          <p:cNvSpPr txBox="1"/>
          <p:nvPr/>
        </p:nvSpPr>
        <p:spPr>
          <a:xfrm>
            <a:off x="-140409" y="2076221"/>
            <a:ext cx="62397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60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5EC7B6-26EB-7D4B-3745-C293C0CEE3A4}"/>
              </a:ext>
            </a:extLst>
          </p:cNvPr>
          <p:cNvCxnSpPr>
            <a:cxnSpLocks/>
          </p:cNvCxnSpPr>
          <p:nvPr/>
        </p:nvCxnSpPr>
        <p:spPr>
          <a:xfrm flipH="1">
            <a:off x="460375" y="1416756"/>
            <a:ext cx="1982788" cy="2710744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84958-0FAE-9307-5518-8EED926C3C26}"/>
              </a:ext>
            </a:extLst>
          </p:cNvPr>
          <p:cNvCxnSpPr>
            <a:cxnSpLocks/>
          </p:cNvCxnSpPr>
          <p:nvPr/>
        </p:nvCxnSpPr>
        <p:spPr>
          <a:xfrm>
            <a:off x="2650331" y="1416756"/>
            <a:ext cx="1973315" cy="2536198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204A4E-D786-1474-F0B7-01120A917E5D}"/>
              </a:ext>
            </a:extLst>
          </p:cNvPr>
          <p:cNvCxnSpPr>
            <a:cxnSpLocks/>
          </p:cNvCxnSpPr>
          <p:nvPr/>
        </p:nvCxnSpPr>
        <p:spPr>
          <a:xfrm flipH="1">
            <a:off x="2664696" y="611945"/>
            <a:ext cx="1959600" cy="3889717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084B48-97BC-F558-38BA-A7008A075432}"/>
              </a:ext>
            </a:extLst>
          </p:cNvPr>
          <p:cNvCxnSpPr>
            <a:cxnSpLocks/>
          </p:cNvCxnSpPr>
          <p:nvPr/>
        </p:nvCxnSpPr>
        <p:spPr>
          <a:xfrm flipH="1">
            <a:off x="4825910" y="646246"/>
            <a:ext cx="1981290" cy="0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CE07F8-B170-CE72-0CBF-447B1E915EB8}"/>
              </a:ext>
            </a:extLst>
          </p:cNvPr>
          <p:cNvCxnSpPr>
            <a:cxnSpLocks/>
          </p:cNvCxnSpPr>
          <p:nvPr/>
        </p:nvCxnSpPr>
        <p:spPr>
          <a:xfrm flipH="1" flipV="1">
            <a:off x="6999831" y="611945"/>
            <a:ext cx="1963594" cy="3681151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BEA6D-F2FA-CE42-AC41-7A49302246DA}"/>
              </a:ext>
            </a:extLst>
          </p:cNvPr>
          <p:cNvCxnSpPr>
            <a:cxnSpLocks/>
          </p:cNvCxnSpPr>
          <p:nvPr/>
        </p:nvCxnSpPr>
        <p:spPr>
          <a:xfrm>
            <a:off x="4831753" y="2697048"/>
            <a:ext cx="1966878" cy="1070350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A7742F8-8BD6-F3DF-2D69-6AE0CB065F6D}"/>
              </a:ext>
            </a:extLst>
          </p:cNvPr>
          <p:cNvCxnSpPr>
            <a:cxnSpLocks/>
          </p:cNvCxnSpPr>
          <p:nvPr/>
        </p:nvCxnSpPr>
        <p:spPr>
          <a:xfrm flipH="1">
            <a:off x="6999830" y="611945"/>
            <a:ext cx="1963595" cy="3181625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3BFFB4D-F6F4-C60B-A334-0CCB92C56EEE}"/>
              </a:ext>
            </a:extLst>
          </p:cNvPr>
          <p:cNvCxnSpPr>
            <a:cxnSpLocks/>
          </p:cNvCxnSpPr>
          <p:nvPr/>
        </p:nvCxnSpPr>
        <p:spPr>
          <a:xfrm>
            <a:off x="4806482" y="634369"/>
            <a:ext cx="1983774" cy="4090598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D6C52FA-6A6B-846A-862E-972A2698D44B}"/>
              </a:ext>
            </a:extLst>
          </p:cNvPr>
          <p:cNvCxnSpPr>
            <a:cxnSpLocks/>
          </p:cNvCxnSpPr>
          <p:nvPr/>
        </p:nvCxnSpPr>
        <p:spPr>
          <a:xfrm flipH="1">
            <a:off x="7004898" y="688634"/>
            <a:ext cx="1958527" cy="4053770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D84231E-DC06-06EE-99F7-3A28B00C5DFF}"/>
              </a:ext>
            </a:extLst>
          </p:cNvPr>
          <p:cNvCxnSpPr>
            <a:cxnSpLocks/>
          </p:cNvCxnSpPr>
          <p:nvPr/>
        </p:nvCxnSpPr>
        <p:spPr>
          <a:xfrm flipH="1" flipV="1">
            <a:off x="460375" y="688634"/>
            <a:ext cx="1982137" cy="40779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02180DB-8F3F-CF43-45BB-50E68EDA09FD}"/>
              </a:ext>
            </a:extLst>
          </p:cNvPr>
          <p:cNvCxnSpPr>
            <a:cxnSpLocks/>
          </p:cNvCxnSpPr>
          <p:nvPr/>
        </p:nvCxnSpPr>
        <p:spPr>
          <a:xfrm>
            <a:off x="2648450" y="705694"/>
            <a:ext cx="1976919" cy="3852560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442293-24E6-724C-B24E-85E13C21D8D6}"/>
              </a:ext>
            </a:extLst>
          </p:cNvPr>
          <p:cNvCxnSpPr>
            <a:cxnSpLocks/>
          </p:cNvCxnSpPr>
          <p:nvPr/>
        </p:nvCxnSpPr>
        <p:spPr>
          <a:xfrm>
            <a:off x="473830" y="2052668"/>
            <a:ext cx="1968682" cy="1859507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52CBF5-70D4-4699-B3A3-89EF40FFAB5A}"/>
              </a:ext>
            </a:extLst>
          </p:cNvPr>
          <p:cNvCxnSpPr>
            <a:cxnSpLocks/>
          </p:cNvCxnSpPr>
          <p:nvPr/>
        </p:nvCxnSpPr>
        <p:spPr>
          <a:xfrm flipH="1">
            <a:off x="2663623" y="688634"/>
            <a:ext cx="1945501" cy="3223541"/>
          </a:xfrm>
          <a:prstGeom prst="line">
            <a:avLst/>
          </a:prstGeom>
          <a:ln w="76200">
            <a:solidFill>
              <a:srgbClr val="FF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36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3137373" y="91519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DISCUSION &amp; ANALYSIS</a:t>
            </a:r>
            <a:endParaRPr dirty="0"/>
          </a:p>
        </p:txBody>
      </p:sp>
      <p:sp>
        <p:nvSpPr>
          <p:cNvPr id="291" name="Google Shape;291;p40"/>
          <p:cNvSpPr txBox="1">
            <a:spLocks noGrp="1"/>
          </p:cNvSpPr>
          <p:nvPr>
            <p:ph type="body" idx="1"/>
          </p:nvPr>
        </p:nvSpPr>
        <p:spPr>
          <a:xfrm>
            <a:off x="2173389" y="3833661"/>
            <a:ext cx="6417399" cy="931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Key Takeaway: Immunosuppressed patients possess variable protection from vaccination which we cannot yet predict but strongly believe is relevant to therapy administration timeline</a:t>
            </a:r>
          </a:p>
        </p:txBody>
      </p:sp>
      <p:cxnSp>
        <p:nvCxnSpPr>
          <p:cNvPr id="292" name="Google Shape;292;p40"/>
          <p:cNvCxnSpPr/>
          <p:nvPr/>
        </p:nvCxnSpPr>
        <p:spPr>
          <a:xfrm>
            <a:off x="7909237" y="167093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0"/>
          <p:cNvCxnSpPr/>
          <p:nvPr/>
        </p:nvCxnSpPr>
        <p:spPr>
          <a:xfrm>
            <a:off x="3412537" y="742760"/>
            <a:ext cx="480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40"/>
          <p:cNvSpPr/>
          <p:nvPr/>
        </p:nvSpPr>
        <p:spPr>
          <a:xfrm rot="5400000">
            <a:off x="1149446" y="-271429"/>
            <a:ext cx="770400" cy="211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57;p65">
            <a:extLst>
              <a:ext uri="{FF2B5EF4-FFF2-40B4-BE49-F238E27FC236}">
                <a16:creationId xmlns:a16="http://schemas.microsoft.com/office/drawing/2014/main" id="{052E69DC-2D66-1898-9579-2312146198C4}"/>
              </a:ext>
            </a:extLst>
          </p:cNvPr>
          <p:cNvSpPr/>
          <p:nvPr/>
        </p:nvSpPr>
        <p:spPr>
          <a:xfrm>
            <a:off x="-339305" y="-354090"/>
            <a:ext cx="1635000" cy="443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961;p65">
            <a:extLst>
              <a:ext uri="{FF2B5EF4-FFF2-40B4-BE49-F238E27FC236}">
                <a16:creationId xmlns:a16="http://schemas.microsoft.com/office/drawing/2014/main" id="{DD7DC937-180E-85F2-E87D-11192041D2AF}"/>
              </a:ext>
            </a:extLst>
          </p:cNvPr>
          <p:cNvSpPr/>
          <p:nvPr/>
        </p:nvSpPr>
        <p:spPr>
          <a:xfrm rot="5400000">
            <a:off x="664483" y="689154"/>
            <a:ext cx="1067700" cy="106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971;p65">
            <a:extLst>
              <a:ext uri="{FF2B5EF4-FFF2-40B4-BE49-F238E27FC236}">
                <a16:creationId xmlns:a16="http://schemas.microsoft.com/office/drawing/2014/main" id="{E77E5623-C6FD-1000-742D-C237593574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194" y="1441211"/>
            <a:ext cx="706739" cy="7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72;p65">
            <a:extLst>
              <a:ext uri="{FF2B5EF4-FFF2-40B4-BE49-F238E27FC236}">
                <a16:creationId xmlns:a16="http://schemas.microsoft.com/office/drawing/2014/main" id="{7CD9D2A9-4B3B-4E95-9BBD-BE0A04B958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422177" y="3098717"/>
            <a:ext cx="1533450" cy="1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973;p65">
            <a:extLst>
              <a:ext uri="{FF2B5EF4-FFF2-40B4-BE49-F238E27FC236}">
                <a16:creationId xmlns:a16="http://schemas.microsoft.com/office/drawing/2014/main" id="{15A2F544-5947-6753-57CD-3C3B06F4DC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094" y="585557"/>
            <a:ext cx="1067700" cy="10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91;p40">
            <a:extLst>
              <a:ext uri="{FF2B5EF4-FFF2-40B4-BE49-F238E27FC236}">
                <a16:creationId xmlns:a16="http://schemas.microsoft.com/office/drawing/2014/main" id="{353546A4-EA62-29EB-08FA-52721CE18AFC}"/>
              </a:ext>
            </a:extLst>
          </p:cNvPr>
          <p:cNvSpPr txBox="1">
            <a:spLocks/>
          </p:cNvSpPr>
          <p:nvPr/>
        </p:nvSpPr>
        <p:spPr>
          <a:xfrm>
            <a:off x="3827586" y="1799940"/>
            <a:ext cx="4545174" cy="183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□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>
              <a:buFont typeface="Metrophobic"/>
              <a:buNone/>
            </a:pPr>
            <a:r>
              <a:rPr lang="en-US" dirty="0">
                <a:solidFill>
                  <a:schemeClr val="dk1"/>
                </a:solidFill>
              </a:rPr>
              <a:t>Conclusive Findings From Our Investigations:</a:t>
            </a:r>
          </a:p>
        </p:txBody>
      </p:sp>
      <p:sp>
        <p:nvSpPr>
          <p:cNvPr id="2" name="Google Shape;291;p40">
            <a:extLst>
              <a:ext uri="{FF2B5EF4-FFF2-40B4-BE49-F238E27FC236}">
                <a16:creationId xmlns:a16="http://schemas.microsoft.com/office/drawing/2014/main" id="{C120B9F3-A440-1528-298D-FD8F94F59431}"/>
              </a:ext>
            </a:extLst>
          </p:cNvPr>
          <p:cNvSpPr txBox="1">
            <a:spLocks/>
          </p:cNvSpPr>
          <p:nvPr/>
        </p:nvSpPr>
        <p:spPr>
          <a:xfrm>
            <a:off x="3867778" y="2011551"/>
            <a:ext cx="4545174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□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T Cell Immunity Against SARS-CoV-2 RBD Relatively Unaffected</a:t>
            </a:r>
          </a:p>
        </p:txBody>
      </p:sp>
      <p:sp>
        <p:nvSpPr>
          <p:cNvPr id="3" name="Google Shape;291;p40">
            <a:extLst>
              <a:ext uri="{FF2B5EF4-FFF2-40B4-BE49-F238E27FC236}">
                <a16:creationId xmlns:a16="http://schemas.microsoft.com/office/drawing/2014/main" id="{99443E64-EEA5-D9B2-B0D3-DA748DDECFC5}"/>
              </a:ext>
            </a:extLst>
          </p:cNvPr>
          <p:cNvSpPr txBox="1">
            <a:spLocks/>
          </p:cNvSpPr>
          <p:nvPr/>
        </p:nvSpPr>
        <p:spPr>
          <a:xfrm>
            <a:off x="3867778" y="2566166"/>
            <a:ext cx="4545174" cy="183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□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Primary Demographics Irrelevant to Percent Inhibition</a:t>
            </a:r>
          </a:p>
        </p:txBody>
      </p:sp>
      <p:sp>
        <p:nvSpPr>
          <p:cNvPr id="4" name="Google Shape;291;p40">
            <a:extLst>
              <a:ext uri="{FF2B5EF4-FFF2-40B4-BE49-F238E27FC236}">
                <a16:creationId xmlns:a16="http://schemas.microsoft.com/office/drawing/2014/main" id="{5C4BFEA2-A6C8-8E14-A9AF-5FB5FD36A5A8}"/>
              </a:ext>
            </a:extLst>
          </p:cNvPr>
          <p:cNvSpPr txBox="1">
            <a:spLocks/>
          </p:cNvSpPr>
          <p:nvPr/>
        </p:nvSpPr>
        <p:spPr>
          <a:xfrm>
            <a:off x="3867778" y="3118935"/>
            <a:ext cx="4545174" cy="183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□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●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○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trophobic"/>
              <a:buChar char="■"/>
              <a:defRPr sz="1400" b="0" i="0" u="none" strike="noStrike" cap="none">
                <a:solidFill>
                  <a:srgbClr val="434343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>
              <a:spcBef>
                <a:spcPts val="1000"/>
              </a:spcBef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</a:rPr>
              <a:t>Percent Inhibition Dictated by Unknown Indicator – Potentially Therapy Administration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/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5"/>
          <p:cNvSpPr txBox="1">
            <a:spLocks noGrp="1"/>
          </p:cNvSpPr>
          <p:nvPr>
            <p:ph type="ctrTitle"/>
          </p:nvPr>
        </p:nvSpPr>
        <p:spPr>
          <a:xfrm>
            <a:off x="805425" y="67258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</a:t>
            </a:r>
            <a:endParaRPr sz="6600" dirty="0"/>
          </a:p>
        </p:txBody>
      </p:sp>
      <p:cxnSp>
        <p:nvCxnSpPr>
          <p:cNvPr id="960" name="Google Shape;960;p65"/>
          <p:cNvCxnSpPr>
            <a:cxnSpLocks/>
          </p:cNvCxnSpPr>
          <p:nvPr/>
        </p:nvCxnSpPr>
        <p:spPr>
          <a:xfrm>
            <a:off x="922105" y="538850"/>
            <a:ext cx="399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65"/>
          <p:cNvSpPr/>
          <p:nvPr/>
        </p:nvSpPr>
        <p:spPr>
          <a:xfrm>
            <a:off x="7037620" y="-215667"/>
            <a:ext cx="1635000" cy="443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p65"/>
          <p:cNvSpPr/>
          <p:nvPr/>
        </p:nvSpPr>
        <p:spPr>
          <a:xfrm>
            <a:off x="8290345" y="3937858"/>
            <a:ext cx="1171800" cy="54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5"/>
          <p:cNvSpPr/>
          <p:nvPr/>
        </p:nvSpPr>
        <p:spPr>
          <a:xfrm>
            <a:off x="6279945" y="1916558"/>
            <a:ext cx="1067700" cy="106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945" y="2605258"/>
            <a:ext cx="706739" cy="7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059417" y="252645"/>
            <a:ext cx="1533450" cy="13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245" y="2427672"/>
            <a:ext cx="1067700" cy="10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195" y="775508"/>
            <a:ext cx="551602" cy="54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533;p49">
            <a:extLst>
              <a:ext uri="{FF2B5EF4-FFF2-40B4-BE49-F238E27FC236}">
                <a16:creationId xmlns:a16="http://schemas.microsoft.com/office/drawing/2014/main" id="{A8292C8A-C50E-2F08-8642-FA2F8D659F4D}"/>
              </a:ext>
            </a:extLst>
          </p:cNvPr>
          <p:cNvCxnSpPr>
            <a:cxnSpLocks/>
          </p:cNvCxnSpPr>
          <p:nvPr/>
        </p:nvCxnSpPr>
        <p:spPr>
          <a:xfrm>
            <a:off x="922105" y="3609361"/>
            <a:ext cx="508384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77F880-AFCC-8DC8-D8F1-FD8D300B4CD7}"/>
              </a:ext>
            </a:extLst>
          </p:cNvPr>
          <p:cNvSpPr txBox="1"/>
          <p:nvPr/>
        </p:nvSpPr>
        <p:spPr>
          <a:xfrm>
            <a:off x="805424" y="1801504"/>
            <a:ext cx="4486689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Barlow" pitchFamily="2" charset="77"/>
              </a:rPr>
              <a:t>Lauren Blazek, </a:t>
            </a:r>
            <a:r>
              <a:rPr lang="en-US" b="1" dirty="0">
                <a:latin typeface="Barlow" pitchFamily="2" charset="77"/>
              </a:rPr>
              <a:t>Donna Bunch, </a:t>
            </a:r>
            <a:r>
              <a:rPr lang="en-US" dirty="0">
                <a:latin typeface="Barlow" pitchFamily="2" charset="77"/>
              </a:rPr>
              <a:t>Dominic </a:t>
            </a:r>
            <a:r>
              <a:rPr lang="en-US" dirty="0" err="1">
                <a:latin typeface="Barlow" pitchFamily="2" charset="77"/>
              </a:rPr>
              <a:t>Ciavatta</a:t>
            </a:r>
            <a:r>
              <a:rPr lang="en-US" dirty="0">
                <a:latin typeface="Barlow" pitchFamily="2" charset="77"/>
              </a:rPr>
              <a:t>, </a:t>
            </a:r>
            <a:r>
              <a:rPr lang="en-US" b="1" dirty="0">
                <a:latin typeface="Barlow" pitchFamily="2" charset="77"/>
              </a:rPr>
              <a:t>Mary Mac Collie, </a:t>
            </a:r>
            <a:r>
              <a:rPr lang="en-US" dirty="0">
                <a:latin typeface="Barlow" pitchFamily="2" charset="77"/>
              </a:rPr>
              <a:t>Donna </a:t>
            </a:r>
            <a:r>
              <a:rPr lang="en-US" dirty="0" err="1">
                <a:latin typeface="Barlow" pitchFamily="2" charset="77"/>
              </a:rPr>
              <a:t>Culton</a:t>
            </a:r>
            <a:r>
              <a:rPr lang="en-US" dirty="0">
                <a:latin typeface="Barlow" pitchFamily="2" charset="77"/>
              </a:rPr>
              <a:t>, </a:t>
            </a:r>
            <a:r>
              <a:rPr lang="en-US" b="1" dirty="0">
                <a:latin typeface="Barlow" pitchFamily="2" charset="77"/>
              </a:rPr>
              <a:t>Vimal Derebail, Sandy Elmore, Ronald Falk, Meghan Free, </a:t>
            </a:r>
            <a:r>
              <a:rPr lang="en-US" dirty="0">
                <a:latin typeface="Barlow" pitchFamily="2" charset="77"/>
              </a:rPr>
              <a:t>Dorey Glenn, Candace Henderson, Carolina Herrera, Susan Hogan, Kristin Kennedy, Prem </a:t>
            </a:r>
            <a:r>
              <a:rPr lang="en-US" dirty="0" err="1">
                <a:latin typeface="Barlow" pitchFamily="2" charset="77"/>
              </a:rPr>
              <a:t>Lakshmanane</a:t>
            </a:r>
            <a:r>
              <a:rPr lang="en-US" dirty="0">
                <a:latin typeface="Barlow" pitchFamily="2" charset="77"/>
              </a:rPr>
              <a:t>, Andrew Le, Sarah Lewis, Nicole </a:t>
            </a:r>
            <a:r>
              <a:rPr lang="en-US" dirty="0" err="1">
                <a:latin typeface="Barlow" pitchFamily="2" charset="77"/>
              </a:rPr>
              <a:t>Orzechowski</a:t>
            </a:r>
            <a:r>
              <a:rPr lang="en-US" dirty="0">
                <a:latin typeface="Barlow" pitchFamily="2" charset="77"/>
              </a:rPr>
              <a:t>, Caroline Poulton, Manish </a:t>
            </a:r>
            <a:r>
              <a:rPr lang="en-US" dirty="0" err="1">
                <a:latin typeface="Barlow" pitchFamily="2" charset="77"/>
              </a:rPr>
              <a:t>Saha</a:t>
            </a:r>
            <a:r>
              <a:rPr lang="en-US" dirty="0">
                <a:latin typeface="Barlow" pitchFamily="2" charset="77"/>
              </a:rPr>
              <a:t>, Eveline Wu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subTitle" idx="1"/>
          </p:nvPr>
        </p:nvSpPr>
        <p:spPr>
          <a:xfrm>
            <a:off x="3672735" y="3193463"/>
            <a:ext cx="4661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Individuals who possess a medically reduced immune system often to prevent transplant rejection or to suppress autoimmunity</a:t>
            </a:r>
            <a:endParaRPr dirty="0"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3672735" y="217600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IMMUNOSUPPRESSED</a:t>
            </a:r>
            <a:endParaRPr dirty="0"/>
          </a:p>
        </p:txBody>
      </p:sp>
      <p:cxnSp>
        <p:nvCxnSpPr>
          <p:cNvPr id="255" name="Google Shape;255;p38"/>
          <p:cNvCxnSpPr>
            <a:cxnSpLocks/>
          </p:cNvCxnSpPr>
          <p:nvPr/>
        </p:nvCxnSpPr>
        <p:spPr>
          <a:xfrm>
            <a:off x="3543735" y="1949450"/>
            <a:ext cx="47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38"/>
          <p:cNvSpPr/>
          <p:nvPr/>
        </p:nvSpPr>
        <p:spPr>
          <a:xfrm>
            <a:off x="7699175" y="930625"/>
            <a:ext cx="628200" cy="628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" name="Google Shape;257;p38"/>
          <p:cNvCxnSpPr/>
          <p:nvPr/>
        </p:nvCxnSpPr>
        <p:spPr>
          <a:xfrm>
            <a:off x="8016735" y="2974176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ABC0DF8-202D-823F-CAFB-83F51061546A}"/>
              </a:ext>
            </a:extLst>
          </p:cNvPr>
          <p:cNvGrpSpPr/>
          <p:nvPr/>
        </p:nvGrpSpPr>
        <p:grpSpPr>
          <a:xfrm flipH="1">
            <a:off x="-86375" y="720900"/>
            <a:ext cx="3175322" cy="4542675"/>
            <a:chOff x="6043200" y="720900"/>
            <a:chExt cx="3175322" cy="4542675"/>
          </a:xfrm>
        </p:grpSpPr>
        <p:sp>
          <p:nvSpPr>
            <p:cNvPr id="258" name="Google Shape;258;p38"/>
            <p:cNvSpPr/>
            <p:nvPr/>
          </p:nvSpPr>
          <p:spPr>
            <a:xfrm rot="-5400000">
              <a:off x="5621374" y="2399025"/>
              <a:ext cx="3980100" cy="174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 rot="5400000">
              <a:off x="8295572" y="711475"/>
              <a:ext cx="703800" cy="1142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0" name="Google Shape;26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06512" y="3110444"/>
              <a:ext cx="861900" cy="854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4201" y="3799925"/>
              <a:ext cx="987481" cy="101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43200" y="720900"/>
              <a:ext cx="1588525" cy="1690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69775" y="2460175"/>
              <a:ext cx="518225" cy="51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1103;p66">
            <a:extLst>
              <a:ext uri="{FF2B5EF4-FFF2-40B4-BE49-F238E27FC236}">
                <a16:creationId xmlns:a16="http://schemas.microsoft.com/office/drawing/2014/main" id="{439A5CA9-CD73-A55C-419A-9E6731E4EC4F}"/>
              </a:ext>
            </a:extLst>
          </p:cNvPr>
          <p:cNvSpPr>
            <a:spLocks noChangeAspect="1"/>
          </p:cNvSpPr>
          <p:nvPr/>
        </p:nvSpPr>
        <p:spPr>
          <a:xfrm>
            <a:off x="7819716" y="1044510"/>
            <a:ext cx="437322" cy="411480"/>
          </a:xfrm>
          <a:custGeom>
            <a:avLst/>
            <a:gdLst/>
            <a:ahLst/>
            <a:cxnLst/>
            <a:rect l="l" t="t" r="r" b="b"/>
            <a:pathLst>
              <a:path w="14249" h="13407" extrusionOk="0">
                <a:moveTo>
                  <a:pt x="2650" y="713"/>
                </a:moveTo>
                <a:cubicBezTo>
                  <a:pt x="3565" y="713"/>
                  <a:pt x="4475" y="1337"/>
                  <a:pt x="4397" y="2588"/>
                </a:cubicBezTo>
                <a:lnTo>
                  <a:pt x="4397" y="3243"/>
                </a:lnTo>
                <a:cubicBezTo>
                  <a:pt x="4116" y="3773"/>
                  <a:pt x="3929" y="4365"/>
                  <a:pt x="3929" y="4989"/>
                </a:cubicBezTo>
                <a:cubicBezTo>
                  <a:pt x="3929" y="5394"/>
                  <a:pt x="4022" y="5830"/>
                  <a:pt x="4178" y="6236"/>
                </a:cubicBezTo>
                <a:lnTo>
                  <a:pt x="873" y="6236"/>
                </a:lnTo>
                <a:lnTo>
                  <a:pt x="873" y="2557"/>
                </a:lnTo>
                <a:cubicBezTo>
                  <a:pt x="827" y="1329"/>
                  <a:pt x="1741" y="713"/>
                  <a:pt x="2650" y="713"/>
                </a:cubicBezTo>
                <a:close/>
                <a:moveTo>
                  <a:pt x="7409" y="2190"/>
                </a:moveTo>
                <a:cubicBezTo>
                  <a:pt x="7968" y="2190"/>
                  <a:pt x="8553" y="2375"/>
                  <a:pt x="9105" y="2806"/>
                </a:cubicBezTo>
                <a:lnTo>
                  <a:pt x="5270" y="6641"/>
                </a:lnTo>
                <a:cubicBezTo>
                  <a:pt x="3705" y="4636"/>
                  <a:pt x="5380" y="2190"/>
                  <a:pt x="7409" y="2190"/>
                </a:cubicBezTo>
                <a:close/>
                <a:moveTo>
                  <a:pt x="9635" y="3336"/>
                </a:moveTo>
                <a:cubicBezTo>
                  <a:pt x="9946" y="3741"/>
                  <a:pt x="10133" y="4178"/>
                  <a:pt x="10165" y="4677"/>
                </a:cubicBezTo>
                <a:cubicBezTo>
                  <a:pt x="10227" y="5207"/>
                  <a:pt x="10133" y="5737"/>
                  <a:pt x="9915" y="6204"/>
                </a:cubicBezTo>
                <a:cubicBezTo>
                  <a:pt x="9878" y="6203"/>
                  <a:pt x="9841" y="6203"/>
                  <a:pt x="9803" y="6203"/>
                </a:cubicBezTo>
                <a:cubicBezTo>
                  <a:pt x="8877" y="6203"/>
                  <a:pt x="7987" y="6574"/>
                  <a:pt x="7327" y="7233"/>
                </a:cubicBezTo>
                <a:cubicBezTo>
                  <a:pt x="7171" y="7358"/>
                  <a:pt x="7047" y="7514"/>
                  <a:pt x="6922" y="7670"/>
                </a:cubicBezTo>
                <a:cubicBezTo>
                  <a:pt x="6517" y="7608"/>
                  <a:pt x="6143" y="7420"/>
                  <a:pt x="5800" y="7171"/>
                </a:cubicBezTo>
                <a:lnTo>
                  <a:pt x="9635" y="3336"/>
                </a:lnTo>
                <a:close/>
                <a:moveTo>
                  <a:pt x="9811" y="6971"/>
                </a:moveTo>
                <a:cubicBezTo>
                  <a:pt x="10370" y="6971"/>
                  <a:pt x="10930" y="7139"/>
                  <a:pt x="11412" y="7483"/>
                </a:cubicBezTo>
                <a:lnTo>
                  <a:pt x="7577" y="11318"/>
                </a:lnTo>
                <a:cubicBezTo>
                  <a:pt x="6797" y="10227"/>
                  <a:pt x="6891" y="8730"/>
                  <a:pt x="7857" y="7763"/>
                </a:cubicBezTo>
                <a:cubicBezTo>
                  <a:pt x="8398" y="7241"/>
                  <a:pt x="9103" y="6971"/>
                  <a:pt x="9811" y="6971"/>
                </a:cubicBezTo>
                <a:close/>
                <a:moveTo>
                  <a:pt x="4397" y="6984"/>
                </a:moveTo>
                <a:lnTo>
                  <a:pt x="4397" y="10663"/>
                </a:lnTo>
                <a:cubicBezTo>
                  <a:pt x="4428" y="11661"/>
                  <a:pt x="3617" y="12440"/>
                  <a:pt x="2651" y="12440"/>
                </a:cubicBezTo>
                <a:cubicBezTo>
                  <a:pt x="1684" y="12440"/>
                  <a:pt x="873" y="11661"/>
                  <a:pt x="873" y="10663"/>
                </a:cubicBezTo>
                <a:lnTo>
                  <a:pt x="873" y="6984"/>
                </a:lnTo>
                <a:close/>
                <a:moveTo>
                  <a:pt x="11973" y="8044"/>
                </a:moveTo>
                <a:lnTo>
                  <a:pt x="11973" y="8044"/>
                </a:lnTo>
                <a:cubicBezTo>
                  <a:pt x="12815" y="9135"/>
                  <a:pt x="12721" y="10663"/>
                  <a:pt x="11724" y="11630"/>
                </a:cubicBezTo>
                <a:cubicBezTo>
                  <a:pt x="11195" y="12175"/>
                  <a:pt x="10499" y="12450"/>
                  <a:pt x="9799" y="12450"/>
                </a:cubicBezTo>
                <a:cubicBezTo>
                  <a:pt x="9217" y="12450"/>
                  <a:pt x="8633" y="12261"/>
                  <a:pt x="8138" y="11879"/>
                </a:cubicBezTo>
                <a:lnTo>
                  <a:pt x="11973" y="8044"/>
                </a:lnTo>
                <a:close/>
                <a:moveTo>
                  <a:pt x="2682" y="0"/>
                </a:moveTo>
                <a:cubicBezTo>
                  <a:pt x="1279" y="31"/>
                  <a:pt x="125" y="1154"/>
                  <a:pt x="125" y="2588"/>
                </a:cubicBezTo>
                <a:lnTo>
                  <a:pt x="125" y="10632"/>
                </a:lnTo>
                <a:cubicBezTo>
                  <a:pt x="0" y="12128"/>
                  <a:pt x="1154" y="13376"/>
                  <a:pt x="2619" y="13407"/>
                </a:cubicBezTo>
                <a:cubicBezTo>
                  <a:pt x="4116" y="13407"/>
                  <a:pt x="5301" y="12160"/>
                  <a:pt x="5176" y="10663"/>
                </a:cubicBezTo>
                <a:lnTo>
                  <a:pt x="5176" y="7670"/>
                </a:lnTo>
                <a:cubicBezTo>
                  <a:pt x="5581" y="7982"/>
                  <a:pt x="6049" y="8231"/>
                  <a:pt x="6548" y="8387"/>
                </a:cubicBezTo>
                <a:cubicBezTo>
                  <a:pt x="5583" y="10742"/>
                  <a:pt x="7382" y="13201"/>
                  <a:pt x="9781" y="13201"/>
                </a:cubicBezTo>
                <a:cubicBezTo>
                  <a:pt x="10018" y="13201"/>
                  <a:pt x="10261" y="13177"/>
                  <a:pt x="10508" y="13126"/>
                </a:cubicBezTo>
                <a:cubicBezTo>
                  <a:pt x="13251" y="12565"/>
                  <a:pt x="14249" y="9166"/>
                  <a:pt x="12285" y="7202"/>
                </a:cubicBezTo>
                <a:lnTo>
                  <a:pt x="12285" y="7202"/>
                </a:lnTo>
                <a:lnTo>
                  <a:pt x="12285" y="7233"/>
                </a:lnTo>
                <a:cubicBezTo>
                  <a:pt x="11848" y="6797"/>
                  <a:pt x="11318" y="6485"/>
                  <a:pt x="10726" y="6298"/>
                </a:cubicBezTo>
                <a:cubicBezTo>
                  <a:pt x="11775" y="3756"/>
                  <a:pt x="9719" y="1440"/>
                  <a:pt x="7442" y="1440"/>
                </a:cubicBezTo>
                <a:cubicBezTo>
                  <a:pt x="6675" y="1440"/>
                  <a:pt x="5883" y="1702"/>
                  <a:pt x="5176" y="2307"/>
                </a:cubicBezTo>
                <a:cubicBezTo>
                  <a:pt x="5051" y="1029"/>
                  <a:pt x="3991" y="31"/>
                  <a:pt x="2682" y="0"/>
                </a:cubicBezTo>
                <a:close/>
              </a:path>
            </a:pathLst>
          </a:custGeom>
          <a:solidFill>
            <a:schemeClr val="dk1"/>
          </a:solidFill>
          <a:ln w="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89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816222" y="3132128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7"/>
          <p:cNvSpPr/>
          <p:nvPr/>
        </p:nvSpPr>
        <p:spPr>
          <a:xfrm>
            <a:off x="7421500" y="-239724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7"/>
          <p:cNvSpPr txBox="1">
            <a:spLocks noGrp="1"/>
          </p:cNvSpPr>
          <p:nvPr>
            <p:ph type="title"/>
          </p:nvPr>
        </p:nvSpPr>
        <p:spPr>
          <a:xfrm>
            <a:off x="715100" y="1019020"/>
            <a:ext cx="43998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785,543</a:t>
            </a:r>
            <a:endParaRPr dirty="0"/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1"/>
          </p:nvPr>
        </p:nvSpPr>
        <p:spPr>
          <a:xfrm>
            <a:off x="715100" y="1026794"/>
            <a:ext cx="4399800" cy="1738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Immunosuppressed adult individuals accounted for </a:t>
            </a:r>
            <a:r>
              <a:rPr lang="en-US" b="1" dirty="0"/>
              <a:t>12.2% </a:t>
            </a:r>
            <a:r>
              <a:rPr lang="en-US" dirty="0"/>
              <a:t>of COVID-19 hospitalizations between the years of 2020 and 2022 in the United States while only making up an estimated </a:t>
            </a:r>
            <a:r>
              <a:rPr lang="en-US" b="1" dirty="0"/>
              <a:t>3% </a:t>
            </a:r>
            <a:r>
              <a:rPr lang="en-US" dirty="0"/>
              <a:t>of the total population</a:t>
            </a:r>
            <a:endParaRPr dirty="0"/>
          </a:p>
        </p:txBody>
      </p:sp>
      <p:cxnSp>
        <p:nvCxnSpPr>
          <p:cNvPr id="510" name="Google Shape;510;p47"/>
          <p:cNvCxnSpPr/>
          <p:nvPr/>
        </p:nvCxnSpPr>
        <p:spPr>
          <a:xfrm>
            <a:off x="824236" y="2839127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47"/>
          <p:cNvCxnSpPr/>
          <p:nvPr/>
        </p:nvCxnSpPr>
        <p:spPr>
          <a:xfrm>
            <a:off x="824236" y="1014060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237225" y="3003049"/>
            <a:ext cx="1255400" cy="15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25" y="974495"/>
            <a:ext cx="1204550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923" y="3669250"/>
            <a:ext cx="635051" cy="6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1.38889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69136E-6 L -4.16667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/>
      <p:bldP spid="50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subTitle" idx="1"/>
          </p:nvPr>
        </p:nvSpPr>
        <p:spPr>
          <a:xfrm>
            <a:off x="619849" y="2250925"/>
            <a:ext cx="6304825" cy="13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3600" dirty="0"/>
              <a:t>Are vaccinated immunosuppressed individuals equally protected against pathogens as vaccinated healthy individuals?</a:t>
            </a:r>
            <a:endParaRPr sz="3600" dirty="0"/>
          </a:p>
        </p:txBody>
      </p:sp>
      <p:grpSp>
        <p:nvGrpSpPr>
          <p:cNvPr id="494" name="Google Shape;494;p46"/>
          <p:cNvGrpSpPr/>
          <p:nvPr/>
        </p:nvGrpSpPr>
        <p:grpSpPr>
          <a:xfrm>
            <a:off x="6942650" y="778575"/>
            <a:ext cx="2301600" cy="3829925"/>
            <a:chOff x="6942650" y="778575"/>
            <a:chExt cx="2301600" cy="3829925"/>
          </a:xfrm>
        </p:grpSpPr>
        <p:sp>
          <p:nvSpPr>
            <p:cNvPr id="495" name="Google Shape;495;p46"/>
            <p:cNvSpPr/>
            <p:nvPr/>
          </p:nvSpPr>
          <p:spPr>
            <a:xfrm rot="10800000">
              <a:off x="6942650" y="2859500"/>
              <a:ext cx="2301600" cy="17490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8447950" y="778575"/>
              <a:ext cx="796200" cy="2650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841850" y="948673"/>
            <a:ext cx="1928225" cy="16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52" y="3700451"/>
            <a:ext cx="1257823" cy="125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C1FB92-A745-D446-F7B7-7CC7EFABE7F3}"/>
              </a:ext>
            </a:extLst>
          </p:cNvPr>
          <p:cNvGrpSpPr/>
          <p:nvPr/>
        </p:nvGrpSpPr>
        <p:grpSpPr>
          <a:xfrm flipV="1">
            <a:off x="-145200" y="247225"/>
            <a:ext cx="2461394" cy="805600"/>
            <a:chOff x="-145200" y="4066750"/>
            <a:chExt cx="2461394" cy="805600"/>
          </a:xfrm>
        </p:grpSpPr>
        <p:sp>
          <p:nvSpPr>
            <p:cNvPr id="499" name="Google Shape;499;p46"/>
            <p:cNvSpPr/>
            <p:nvPr/>
          </p:nvSpPr>
          <p:spPr>
            <a:xfrm rot="5400000">
              <a:off x="612450" y="3534500"/>
              <a:ext cx="580200" cy="2095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0" name="Google Shape;500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8748" y="4066750"/>
              <a:ext cx="687446" cy="6818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8197532-1A9F-C2A2-4DF1-446AFBAEA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5" b="14547"/>
          <a:stretch/>
        </p:blipFill>
        <p:spPr>
          <a:xfrm>
            <a:off x="-1" y="0"/>
            <a:ext cx="9144001" cy="5143501"/>
          </a:xfrm>
          <a:prstGeom prst="rect">
            <a:avLst/>
          </a:prstGeom>
        </p:spPr>
      </p:pic>
      <p:pic>
        <p:nvPicPr>
          <p:cNvPr id="16" name="Picture 15" descr="A circular object with red and blue objects on it&#10;&#10;Description automatically generated">
            <a:extLst>
              <a:ext uri="{FF2B5EF4-FFF2-40B4-BE49-F238E27FC236}">
                <a16:creationId xmlns:a16="http://schemas.microsoft.com/office/drawing/2014/main" id="{FD8DE9D8-4BC5-B3FA-34C0-171E12E156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903" y="3750350"/>
            <a:ext cx="460374" cy="479294"/>
          </a:xfrm>
          <a:prstGeom prst="rect">
            <a:avLst/>
          </a:prstGeom>
        </p:spPr>
      </p:pic>
      <p:pic>
        <p:nvPicPr>
          <p:cNvPr id="20" name="Picture 19" descr="A circular object with red and blue objects on it&#10;&#10;Description automatically generated">
            <a:extLst>
              <a:ext uri="{FF2B5EF4-FFF2-40B4-BE49-F238E27FC236}">
                <a16:creationId xmlns:a16="http://schemas.microsoft.com/office/drawing/2014/main" id="{CF0F1841-8C32-5C3D-50C5-55CA6A3A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277" y="4304322"/>
            <a:ext cx="460374" cy="479294"/>
          </a:xfrm>
          <a:prstGeom prst="rect">
            <a:avLst/>
          </a:prstGeom>
        </p:spPr>
      </p:pic>
      <p:pic>
        <p:nvPicPr>
          <p:cNvPr id="22" name="Picture 21" descr="A circular object with red and blue objects on it&#10;&#10;Description automatically generated">
            <a:extLst>
              <a:ext uri="{FF2B5EF4-FFF2-40B4-BE49-F238E27FC236}">
                <a16:creationId xmlns:a16="http://schemas.microsoft.com/office/drawing/2014/main" id="{41D83EB7-FB20-4C9C-865E-306BD19A40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3626" y="3510703"/>
            <a:ext cx="460374" cy="47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Design</a:t>
            </a:r>
            <a:endParaRPr dirty="0"/>
          </a:p>
        </p:txBody>
      </p:sp>
      <p:sp>
        <p:nvSpPr>
          <p:cNvPr id="858" name="Google Shape;858;p60"/>
          <p:cNvSpPr>
            <a:spLocks noChangeAspect="1"/>
          </p:cNvSpPr>
          <p:nvPr/>
        </p:nvSpPr>
        <p:spPr>
          <a:xfrm>
            <a:off x="350598" y="1438895"/>
            <a:ext cx="1507629" cy="5146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60"/>
          <p:cNvSpPr txBox="1">
            <a:spLocks noChangeAspect="1"/>
          </p:cNvSpPr>
          <p:nvPr/>
        </p:nvSpPr>
        <p:spPr>
          <a:xfrm>
            <a:off x="350598" y="1439883"/>
            <a:ext cx="150314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V0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870" name="Google Shape;870;p60"/>
          <p:cNvCxnSpPr>
            <a:cxnSpLocks/>
          </p:cNvCxnSpPr>
          <p:nvPr/>
        </p:nvCxnSpPr>
        <p:spPr>
          <a:xfrm>
            <a:off x="1855944" y="1700649"/>
            <a:ext cx="142646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60"/>
          <p:cNvCxnSpPr>
            <a:cxnSpLocks/>
          </p:cNvCxnSpPr>
          <p:nvPr/>
        </p:nvCxnSpPr>
        <p:spPr>
          <a:xfrm>
            <a:off x="3796564" y="1696196"/>
            <a:ext cx="140817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60"/>
          <p:cNvSpPr/>
          <p:nvPr/>
        </p:nvSpPr>
        <p:spPr>
          <a:xfrm>
            <a:off x="8755875" y="1008425"/>
            <a:ext cx="471300" cy="344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1702B-5602-481B-7376-57E711C6882C}"/>
              </a:ext>
            </a:extLst>
          </p:cNvPr>
          <p:cNvGrpSpPr/>
          <p:nvPr/>
        </p:nvGrpSpPr>
        <p:grpSpPr>
          <a:xfrm flipH="1">
            <a:off x="7362324" y="3347556"/>
            <a:ext cx="2123352" cy="957025"/>
            <a:chOff x="-94876" y="3806800"/>
            <a:chExt cx="2123352" cy="957025"/>
          </a:xfrm>
        </p:grpSpPr>
        <p:sp>
          <p:nvSpPr>
            <p:cNvPr id="874" name="Google Shape;874;p60"/>
            <p:cNvSpPr/>
            <p:nvPr/>
          </p:nvSpPr>
          <p:spPr>
            <a:xfrm rot="-5400000" flipH="1">
              <a:off x="142874" y="3822275"/>
              <a:ext cx="703800" cy="1179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963401" y="3691875"/>
              <a:ext cx="950150" cy="118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7" name="Google Shape;8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899" y="660150"/>
            <a:ext cx="954099" cy="950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E8AC7C42-56EC-65BB-658F-C1FA71601B7B}"/>
              </a:ext>
            </a:extLst>
          </p:cNvPr>
          <p:cNvCxnSpPr>
            <a:cxnSpLocks/>
            <a:stCxn id="33" idx="2"/>
            <a:endCxn id="841" idx="0"/>
          </p:cNvCxnSpPr>
          <p:nvPr/>
        </p:nvCxnSpPr>
        <p:spPr>
          <a:xfrm rot="5400000">
            <a:off x="3959668" y="961101"/>
            <a:ext cx="515963" cy="25013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858;p60">
            <a:extLst>
              <a:ext uri="{FF2B5EF4-FFF2-40B4-BE49-F238E27FC236}">
                <a16:creationId xmlns:a16="http://schemas.microsoft.com/office/drawing/2014/main" id="{CC67EB79-B08A-AE4C-0D19-3B35B92F1DBD}"/>
              </a:ext>
            </a:extLst>
          </p:cNvPr>
          <p:cNvSpPr>
            <a:spLocks noChangeAspect="1"/>
          </p:cNvSpPr>
          <p:nvPr/>
        </p:nvSpPr>
        <p:spPr>
          <a:xfrm>
            <a:off x="3279108" y="1437907"/>
            <a:ext cx="514601" cy="5146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867;p60">
            <a:extLst>
              <a:ext uri="{FF2B5EF4-FFF2-40B4-BE49-F238E27FC236}">
                <a16:creationId xmlns:a16="http://schemas.microsoft.com/office/drawing/2014/main" id="{2E384C9E-97F9-A572-CEDA-CAF423DB380B}"/>
              </a:ext>
            </a:extLst>
          </p:cNvPr>
          <p:cNvSpPr txBox="1">
            <a:spLocks noChangeAspect="1"/>
          </p:cNvSpPr>
          <p:nvPr/>
        </p:nvSpPr>
        <p:spPr>
          <a:xfrm>
            <a:off x="3279680" y="1438895"/>
            <a:ext cx="50954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V1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" name="Google Shape;858;p60">
            <a:extLst>
              <a:ext uri="{FF2B5EF4-FFF2-40B4-BE49-F238E27FC236}">
                <a16:creationId xmlns:a16="http://schemas.microsoft.com/office/drawing/2014/main" id="{4B6EB541-748D-1511-FCB0-7370AB181994}"/>
              </a:ext>
            </a:extLst>
          </p:cNvPr>
          <p:cNvSpPr>
            <a:spLocks noChangeAspect="1"/>
          </p:cNvSpPr>
          <p:nvPr/>
        </p:nvSpPr>
        <p:spPr>
          <a:xfrm>
            <a:off x="5211005" y="1439176"/>
            <a:ext cx="514601" cy="5146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67;p60">
            <a:extLst>
              <a:ext uri="{FF2B5EF4-FFF2-40B4-BE49-F238E27FC236}">
                <a16:creationId xmlns:a16="http://schemas.microsoft.com/office/drawing/2014/main" id="{46F44800-2704-9B15-2FEC-DA7005A869F0}"/>
              </a:ext>
            </a:extLst>
          </p:cNvPr>
          <p:cNvSpPr txBox="1">
            <a:spLocks noChangeAspect="1"/>
          </p:cNvSpPr>
          <p:nvPr/>
        </p:nvSpPr>
        <p:spPr>
          <a:xfrm>
            <a:off x="5211577" y="1440164"/>
            <a:ext cx="50954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V2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838" name="Google Shape;871;p60">
            <a:extLst>
              <a:ext uri="{FF2B5EF4-FFF2-40B4-BE49-F238E27FC236}">
                <a16:creationId xmlns:a16="http://schemas.microsoft.com/office/drawing/2014/main" id="{2B4230E0-6C43-2032-C0A3-78598EE29656}"/>
              </a:ext>
            </a:extLst>
          </p:cNvPr>
          <p:cNvCxnSpPr>
            <a:cxnSpLocks/>
          </p:cNvCxnSpPr>
          <p:nvPr/>
        </p:nvCxnSpPr>
        <p:spPr>
          <a:xfrm>
            <a:off x="3478482" y="2723697"/>
            <a:ext cx="1426464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72;p60">
            <a:extLst>
              <a:ext uri="{FF2B5EF4-FFF2-40B4-BE49-F238E27FC236}">
                <a16:creationId xmlns:a16="http://schemas.microsoft.com/office/drawing/2014/main" id="{DFF5223E-756F-8D03-2361-2433C3A6A2F0}"/>
              </a:ext>
            </a:extLst>
          </p:cNvPr>
          <p:cNvCxnSpPr>
            <a:cxnSpLocks/>
          </p:cNvCxnSpPr>
          <p:nvPr/>
        </p:nvCxnSpPr>
        <p:spPr>
          <a:xfrm>
            <a:off x="5913051" y="2723697"/>
            <a:ext cx="1426464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0" name="Google Shape;858;p60">
            <a:extLst>
              <a:ext uri="{FF2B5EF4-FFF2-40B4-BE49-F238E27FC236}">
                <a16:creationId xmlns:a16="http://schemas.microsoft.com/office/drawing/2014/main" id="{F3ECB4D6-8997-1DBE-1E97-8895FFD9A52B}"/>
              </a:ext>
            </a:extLst>
          </p:cNvPr>
          <p:cNvSpPr>
            <a:spLocks/>
          </p:cNvSpPr>
          <p:nvPr/>
        </p:nvSpPr>
        <p:spPr>
          <a:xfrm>
            <a:off x="2454354" y="2468752"/>
            <a:ext cx="1024128" cy="514601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41" name="Google Shape;867;p60">
            <a:extLst>
              <a:ext uri="{FF2B5EF4-FFF2-40B4-BE49-F238E27FC236}">
                <a16:creationId xmlns:a16="http://schemas.microsoft.com/office/drawing/2014/main" id="{8D420768-40CA-3CED-6EEB-9A448B496DCC}"/>
              </a:ext>
            </a:extLst>
          </p:cNvPr>
          <p:cNvSpPr txBox="1">
            <a:spLocks/>
          </p:cNvSpPr>
          <p:nvPr/>
        </p:nvSpPr>
        <p:spPr>
          <a:xfrm>
            <a:off x="2454927" y="2469740"/>
            <a:ext cx="1024128" cy="512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BV1</a:t>
            </a:r>
            <a:endParaRPr sz="2400" b="1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42" name="Google Shape;858;p60">
            <a:extLst>
              <a:ext uri="{FF2B5EF4-FFF2-40B4-BE49-F238E27FC236}">
                <a16:creationId xmlns:a16="http://schemas.microsoft.com/office/drawing/2014/main" id="{88217F4A-FE12-380E-2C67-1B261F4B7A2A}"/>
              </a:ext>
            </a:extLst>
          </p:cNvPr>
          <p:cNvSpPr>
            <a:spLocks/>
          </p:cNvSpPr>
          <p:nvPr/>
        </p:nvSpPr>
        <p:spPr>
          <a:xfrm>
            <a:off x="4898714" y="2470021"/>
            <a:ext cx="1024128" cy="514601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43" name="Google Shape;867;p60">
            <a:extLst>
              <a:ext uri="{FF2B5EF4-FFF2-40B4-BE49-F238E27FC236}">
                <a16:creationId xmlns:a16="http://schemas.microsoft.com/office/drawing/2014/main" id="{280F05E5-C2F4-0E35-06BE-E4C2C1126E30}"/>
              </a:ext>
            </a:extLst>
          </p:cNvPr>
          <p:cNvSpPr txBox="1">
            <a:spLocks/>
          </p:cNvSpPr>
          <p:nvPr/>
        </p:nvSpPr>
        <p:spPr>
          <a:xfrm>
            <a:off x="4899287" y="2471009"/>
            <a:ext cx="1024128" cy="5146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BV2</a:t>
            </a:r>
            <a:endParaRPr sz="2400" b="1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44" name="Google Shape;858;p60">
            <a:extLst>
              <a:ext uri="{FF2B5EF4-FFF2-40B4-BE49-F238E27FC236}">
                <a16:creationId xmlns:a16="http://schemas.microsoft.com/office/drawing/2014/main" id="{697D4F81-F5E9-A68B-1008-FCA0B6292D98}"/>
              </a:ext>
            </a:extLst>
          </p:cNvPr>
          <p:cNvSpPr>
            <a:spLocks/>
          </p:cNvSpPr>
          <p:nvPr/>
        </p:nvSpPr>
        <p:spPr>
          <a:xfrm>
            <a:off x="7339914" y="2470021"/>
            <a:ext cx="1024128" cy="514601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845" name="Google Shape;867;p60">
            <a:extLst>
              <a:ext uri="{FF2B5EF4-FFF2-40B4-BE49-F238E27FC236}">
                <a16:creationId xmlns:a16="http://schemas.microsoft.com/office/drawing/2014/main" id="{887344F5-D0EA-EFDE-FDE8-46AEB8783BD5}"/>
              </a:ext>
            </a:extLst>
          </p:cNvPr>
          <p:cNvSpPr txBox="1">
            <a:spLocks/>
          </p:cNvSpPr>
          <p:nvPr/>
        </p:nvSpPr>
        <p:spPr>
          <a:xfrm>
            <a:off x="7331861" y="2471009"/>
            <a:ext cx="1024128" cy="512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BV3</a:t>
            </a:r>
            <a:endParaRPr sz="2400" b="1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aphicFrame>
        <p:nvGraphicFramePr>
          <p:cNvPr id="2" name="Google Shape;623;p53">
            <a:extLst>
              <a:ext uri="{FF2B5EF4-FFF2-40B4-BE49-F238E27FC236}">
                <a16:creationId xmlns:a16="http://schemas.microsoft.com/office/drawing/2014/main" id="{E6C70E81-98BA-767C-D6F4-D6D8B324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312744"/>
              </p:ext>
            </p:extLst>
          </p:nvPr>
        </p:nvGraphicFramePr>
        <p:xfrm>
          <a:off x="601676" y="3505206"/>
          <a:ext cx="5773332" cy="1371540"/>
        </p:xfrm>
        <a:graphic>
          <a:graphicData uri="http://schemas.openxmlformats.org/drawingml/2006/table">
            <a:tbl>
              <a:tblPr>
                <a:noFill/>
                <a:tableStyleId>{4B6C844D-5933-47C6-9147-C733419B5F14}</a:tableStyleId>
              </a:tblPr>
              <a:tblGrid>
                <a:gridCol w="2690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3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Population</a:t>
                      </a:r>
                      <a:endParaRPr sz="24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Demographics</a:t>
                      </a:r>
                      <a:endParaRPr sz="2400" b="1" dirty="0">
                        <a:solidFill>
                          <a:schemeClr val="dk1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89 Patients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 Healthy Controls </a:t>
                      </a:r>
                      <a:endParaRPr dirty="0">
                        <a:solidFill>
                          <a:schemeClr val="dk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12 Diagnoses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10 Immunosuppressive Therapies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etrophobic"/>
                          <a:ea typeface="Metrophobic"/>
                          <a:cs typeface="Metrophobic"/>
                          <a:sym typeface="Metrophobic"/>
                        </a:rPr>
                        <a:t>3 Vaccine Formulas</a:t>
                      </a:r>
                      <a:endParaRPr dirty="0">
                        <a:solidFill>
                          <a:schemeClr val="dk1"/>
                        </a:solidFill>
                        <a:latin typeface="Metrophobic"/>
                        <a:ea typeface="Metrophobic"/>
                        <a:cs typeface="Metrophobic"/>
                        <a:sym typeface="Metrophob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Google Shape;309;p41">
            <a:extLst>
              <a:ext uri="{FF2B5EF4-FFF2-40B4-BE49-F238E27FC236}">
                <a16:creationId xmlns:a16="http://schemas.microsoft.com/office/drawing/2014/main" id="{43730CD3-FE34-8E5E-7614-21E9D5ACAC0E}"/>
              </a:ext>
            </a:extLst>
          </p:cNvPr>
          <p:cNvSpPr txBox="1">
            <a:spLocks/>
          </p:cNvSpPr>
          <p:nvPr/>
        </p:nvSpPr>
        <p:spPr>
          <a:xfrm>
            <a:off x="2382455" y="953441"/>
            <a:ext cx="23364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0-3 Months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5" name="Google Shape;309;p41">
            <a:extLst>
              <a:ext uri="{FF2B5EF4-FFF2-40B4-BE49-F238E27FC236}">
                <a16:creationId xmlns:a16="http://schemas.microsoft.com/office/drawing/2014/main" id="{F0BC6EBB-1351-8ADE-F748-A96467E2C6BC}"/>
              </a:ext>
            </a:extLst>
          </p:cNvPr>
          <p:cNvSpPr txBox="1">
            <a:spLocks/>
          </p:cNvSpPr>
          <p:nvPr/>
        </p:nvSpPr>
        <p:spPr>
          <a:xfrm>
            <a:off x="4295784" y="953441"/>
            <a:ext cx="233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6-9 Months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6" name="Google Shape;309;p41">
            <a:extLst>
              <a:ext uri="{FF2B5EF4-FFF2-40B4-BE49-F238E27FC236}">
                <a16:creationId xmlns:a16="http://schemas.microsoft.com/office/drawing/2014/main" id="{8A2B092E-E9F0-8F69-9C28-EC7A6A855C5D}"/>
              </a:ext>
            </a:extLst>
          </p:cNvPr>
          <p:cNvSpPr txBox="1">
            <a:spLocks/>
          </p:cNvSpPr>
          <p:nvPr/>
        </p:nvSpPr>
        <p:spPr>
          <a:xfrm>
            <a:off x="4260033" y="2787364"/>
            <a:ext cx="23364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6-9 Months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7" name="Google Shape;309;p41">
            <a:extLst>
              <a:ext uri="{FF2B5EF4-FFF2-40B4-BE49-F238E27FC236}">
                <a16:creationId xmlns:a16="http://schemas.microsoft.com/office/drawing/2014/main" id="{827FCECE-5A3D-6D99-F39C-F46C0911E426}"/>
              </a:ext>
            </a:extLst>
          </p:cNvPr>
          <p:cNvSpPr txBox="1">
            <a:spLocks/>
          </p:cNvSpPr>
          <p:nvPr/>
        </p:nvSpPr>
        <p:spPr>
          <a:xfrm>
            <a:off x="1814835" y="2787364"/>
            <a:ext cx="23364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0-3 Months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8" name="Google Shape;309;p41">
            <a:extLst>
              <a:ext uri="{FF2B5EF4-FFF2-40B4-BE49-F238E27FC236}">
                <a16:creationId xmlns:a16="http://schemas.microsoft.com/office/drawing/2014/main" id="{E64832FC-BA15-8F9F-D8E1-C78522999E48}"/>
              </a:ext>
            </a:extLst>
          </p:cNvPr>
          <p:cNvSpPr txBox="1">
            <a:spLocks/>
          </p:cNvSpPr>
          <p:nvPr/>
        </p:nvSpPr>
        <p:spPr>
          <a:xfrm>
            <a:off x="6690664" y="2791806"/>
            <a:ext cx="23364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12-15 Months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6" name="Graphic 5" descr="Needle with solid fill">
            <a:extLst>
              <a:ext uri="{FF2B5EF4-FFF2-40B4-BE49-F238E27FC236}">
                <a16:creationId xmlns:a16="http://schemas.microsoft.com/office/drawing/2014/main" id="{20C518F9-C604-4B58-9F94-05D503B17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183987" y="1443963"/>
            <a:ext cx="518577" cy="518577"/>
          </a:xfrm>
          <a:prstGeom prst="rect">
            <a:avLst/>
          </a:prstGeom>
        </p:spPr>
      </p:pic>
      <p:pic>
        <p:nvPicPr>
          <p:cNvPr id="7" name="Graphic 6" descr="Needle with solid fill">
            <a:extLst>
              <a:ext uri="{FF2B5EF4-FFF2-40B4-BE49-F238E27FC236}">
                <a16:creationId xmlns:a16="http://schemas.microsoft.com/office/drawing/2014/main" id="{99650FD2-49A1-46E6-17D4-E9EE1B842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0671" y="1955108"/>
            <a:ext cx="518577" cy="518577"/>
          </a:xfrm>
          <a:prstGeom prst="rect">
            <a:avLst/>
          </a:prstGeom>
        </p:spPr>
      </p:pic>
      <p:pic>
        <p:nvPicPr>
          <p:cNvPr id="15" name="Graphic 14" descr="Needle with solid fill">
            <a:extLst>
              <a:ext uri="{FF2B5EF4-FFF2-40B4-BE49-F238E27FC236}">
                <a16:creationId xmlns:a16="http://schemas.microsoft.com/office/drawing/2014/main" id="{21EAAE53-E569-5627-6772-D275B03CC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455390" y="1445792"/>
            <a:ext cx="518577" cy="518577"/>
          </a:xfrm>
          <a:prstGeom prst="rect">
            <a:avLst/>
          </a:prstGeom>
        </p:spPr>
      </p:pic>
      <p:cxnSp>
        <p:nvCxnSpPr>
          <p:cNvPr id="5" name="Google Shape;871;p60">
            <a:extLst>
              <a:ext uri="{FF2B5EF4-FFF2-40B4-BE49-F238E27FC236}">
                <a16:creationId xmlns:a16="http://schemas.microsoft.com/office/drawing/2014/main" id="{27FA4335-0026-017F-A4E8-65A6EE1FB479}"/>
              </a:ext>
            </a:extLst>
          </p:cNvPr>
          <p:cNvCxnSpPr>
            <a:cxnSpLocks/>
          </p:cNvCxnSpPr>
          <p:nvPr/>
        </p:nvCxnSpPr>
        <p:spPr>
          <a:xfrm>
            <a:off x="5719147" y="1698330"/>
            <a:ext cx="140817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858;p60">
            <a:extLst>
              <a:ext uri="{FF2B5EF4-FFF2-40B4-BE49-F238E27FC236}">
                <a16:creationId xmlns:a16="http://schemas.microsoft.com/office/drawing/2014/main" id="{A56B6DFA-8C43-A273-E05B-9E28C3D33CE7}"/>
              </a:ext>
            </a:extLst>
          </p:cNvPr>
          <p:cNvSpPr>
            <a:spLocks noChangeAspect="1"/>
          </p:cNvSpPr>
          <p:nvPr/>
        </p:nvSpPr>
        <p:spPr>
          <a:xfrm>
            <a:off x="7133588" y="1441310"/>
            <a:ext cx="514601" cy="5146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67;p60">
            <a:extLst>
              <a:ext uri="{FF2B5EF4-FFF2-40B4-BE49-F238E27FC236}">
                <a16:creationId xmlns:a16="http://schemas.microsoft.com/office/drawing/2014/main" id="{C22E127E-BBF3-AB76-6240-3B14187A499E}"/>
              </a:ext>
            </a:extLst>
          </p:cNvPr>
          <p:cNvSpPr txBox="1">
            <a:spLocks noChangeAspect="1"/>
          </p:cNvSpPr>
          <p:nvPr/>
        </p:nvSpPr>
        <p:spPr>
          <a:xfrm>
            <a:off x="7134160" y="1442298"/>
            <a:ext cx="50954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V3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" name="Google Shape;309;p41">
            <a:extLst>
              <a:ext uri="{FF2B5EF4-FFF2-40B4-BE49-F238E27FC236}">
                <a16:creationId xmlns:a16="http://schemas.microsoft.com/office/drawing/2014/main" id="{5EB225DD-A061-A2C1-6EAC-09F641395BA1}"/>
              </a:ext>
            </a:extLst>
          </p:cNvPr>
          <p:cNvSpPr txBox="1">
            <a:spLocks/>
          </p:cNvSpPr>
          <p:nvPr/>
        </p:nvSpPr>
        <p:spPr>
          <a:xfrm>
            <a:off x="6218367" y="955575"/>
            <a:ext cx="2336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-US" b="1" i="1" dirty="0">
                <a:solidFill>
                  <a:schemeClr val="tx1"/>
                </a:solidFill>
              </a:rPr>
              <a:t>12-15 Months</a:t>
            </a:r>
            <a:endParaRPr lang="en-US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" grpId="0" animBg="1"/>
      <p:bldP spid="841" grpId="0" animBg="1"/>
      <p:bldP spid="842" grpId="0" animBg="1"/>
      <p:bldP spid="843" grpId="0" animBg="1"/>
      <p:bldP spid="844" grpId="0" animBg="1"/>
      <p:bldP spid="845" grpId="0" animBg="1"/>
      <p:bldP spid="30" grpId="0"/>
      <p:bldP spid="35" grpId="0"/>
      <p:bldP spid="36" grpId="0" animBg="1"/>
      <p:bldP spid="37" grpId="0" animBg="1"/>
      <p:bldP spid="38" grpId="0"/>
      <p:bldP spid="8" grpId="0" animBg="1"/>
      <p:bldP spid="9" grpId="0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p41">
            <a:extLst>
              <a:ext uri="{FF2B5EF4-FFF2-40B4-BE49-F238E27FC236}">
                <a16:creationId xmlns:a16="http://schemas.microsoft.com/office/drawing/2014/main" id="{8F490660-AFE1-E0AE-444E-1FEB5BDC17D2}"/>
              </a:ext>
            </a:extLst>
          </p:cNvPr>
          <p:cNvSpPr txBox="1">
            <a:spLocks/>
          </p:cNvSpPr>
          <p:nvPr/>
        </p:nvSpPr>
        <p:spPr>
          <a:xfrm>
            <a:off x="4572000" y="2156276"/>
            <a:ext cx="3290261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endParaRPr lang="en" i="1" dirty="0"/>
          </a:p>
          <a:p>
            <a:pPr marL="0" indent="0" algn="ctr"/>
            <a:endParaRPr lang="en" i="1" dirty="0"/>
          </a:p>
          <a:p>
            <a:pPr marL="0" indent="0" algn="ctr"/>
            <a:r>
              <a:rPr lang="en" dirty="0"/>
              <a:t>Cells that secreted </a:t>
            </a:r>
            <a:r>
              <a:rPr lang="en" dirty="0" err="1"/>
              <a:t>IFNy</a:t>
            </a:r>
            <a:r>
              <a:rPr lang="en" dirty="0"/>
              <a:t> created a “spot” in the well plate</a:t>
            </a:r>
          </a:p>
          <a:p>
            <a:pPr marL="0" indent="0" algn="ctr"/>
            <a:endParaRPr lang="en" dirty="0"/>
          </a:p>
        </p:txBody>
      </p:sp>
      <p:sp>
        <p:nvSpPr>
          <p:cNvPr id="4" name="Google Shape;309;p41">
            <a:extLst>
              <a:ext uri="{FF2B5EF4-FFF2-40B4-BE49-F238E27FC236}">
                <a16:creationId xmlns:a16="http://schemas.microsoft.com/office/drawing/2014/main" id="{A8AD9C89-6B9A-DA57-C4E0-C4C787287046}"/>
              </a:ext>
            </a:extLst>
          </p:cNvPr>
          <p:cNvSpPr txBox="1">
            <a:spLocks/>
          </p:cNvSpPr>
          <p:nvPr/>
        </p:nvSpPr>
        <p:spPr>
          <a:xfrm>
            <a:off x="4572001" y="2156276"/>
            <a:ext cx="3290260" cy="192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None/>
              <a:defRPr sz="1400" b="0" i="0" u="none" strike="noStrike" cap="none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pPr marL="0" indent="0" algn="ctr"/>
            <a:r>
              <a:rPr lang="en" b="1" i="1" dirty="0"/>
              <a:t>Qualitative</a:t>
            </a:r>
            <a:r>
              <a:rPr lang="en" i="1" dirty="0"/>
              <a:t> T Cell Activation</a:t>
            </a:r>
          </a:p>
          <a:p>
            <a:pPr marL="0" indent="0" algn="ctr"/>
            <a:endParaRPr lang="en" i="1" dirty="0"/>
          </a:p>
        </p:txBody>
      </p:sp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 Cell Methodology – ELISpots  </a:t>
            </a:r>
            <a:endParaRPr dirty="0"/>
          </a:p>
        </p:txBody>
      </p:sp>
      <p:sp>
        <p:nvSpPr>
          <p:cNvPr id="306" name="Google Shape;306;p41"/>
          <p:cNvSpPr txBox="1">
            <a:spLocks noGrp="1"/>
          </p:cNvSpPr>
          <p:nvPr>
            <p:ph type="subTitle" idx="1"/>
          </p:nvPr>
        </p:nvSpPr>
        <p:spPr>
          <a:xfrm>
            <a:off x="5048930" y="1660419"/>
            <a:ext cx="2336400" cy="4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ELISpot</a:t>
            </a:r>
            <a:endParaRPr sz="3400" dirty="0"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2"/>
          </p:nvPr>
        </p:nvSpPr>
        <p:spPr>
          <a:xfrm>
            <a:off x="4572000" y="2156276"/>
            <a:ext cx="3290261" cy="1929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investigated subjects by therapy at V1 then longitudinally</a:t>
            </a:r>
          </a:p>
        </p:txBody>
      </p:sp>
      <p:sp>
        <p:nvSpPr>
          <p:cNvPr id="331" name="Google Shape;331;p41"/>
          <p:cNvSpPr/>
          <p:nvPr/>
        </p:nvSpPr>
        <p:spPr>
          <a:xfrm rot="5400000">
            <a:off x="8494272" y="4229321"/>
            <a:ext cx="703800" cy="95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5400000" flipH="1">
            <a:off x="346741" y="3974247"/>
            <a:ext cx="422700" cy="200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900" y="3989465"/>
            <a:ext cx="628200" cy="6255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063;p66">
            <a:extLst>
              <a:ext uri="{FF2B5EF4-FFF2-40B4-BE49-F238E27FC236}">
                <a16:creationId xmlns:a16="http://schemas.microsoft.com/office/drawing/2014/main" id="{EFD294C7-B33D-8A4C-06EE-808A2B6CBD77}"/>
              </a:ext>
            </a:extLst>
          </p:cNvPr>
          <p:cNvGrpSpPr>
            <a:grpSpLocks noChangeAspect="1"/>
          </p:cNvGrpSpPr>
          <p:nvPr/>
        </p:nvGrpSpPr>
        <p:grpSpPr>
          <a:xfrm>
            <a:off x="1281739" y="1660419"/>
            <a:ext cx="2501566" cy="2377440"/>
            <a:chOff x="3214100" y="2111425"/>
            <a:chExt cx="347650" cy="330400"/>
          </a:xfrm>
        </p:grpSpPr>
        <p:sp>
          <p:nvSpPr>
            <p:cNvPr id="15" name="Google Shape;1064;p66">
              <a:extLst>
                <a:ext uri="{FF2B5EF4-FFF2-40B4-BE49-F238E27FC236}">
                  <a16:creationId xmlns:a16="http://schemas.microsoft.com/office/drawing/2014/main" id="{00D78AF8-CB67-6C63-F4AB-6F60341C8EFB}"/>
                </a:ext>
              </a:extLst>
            </p:cNvPr>
            <p:cNvSpPr/>
            <p:nvPr/>
          </p:nvSpPr>
          <p:spPr>
            <a:xfrm>
              <a:off x="3214100" y="2111425"/>
              <a:ext cx="347650" cy="330400"/>
            </a:xfrm>
            <a:custGeom>
              <a:avLst/>
              <a:gdLst/>
              <a:ahLst/>
              <a:cxnLst/>
              <a:rect l="l" t="t" r="r" b="b"/>
              <a:pathLst>
                <a:path w="13906" h="13216" extrusionOk="0">
                  <a:moveTo>
                    <a:pt x="7248" y="743"/>
                  </a:moveTo>
                  <a:cubicBezTo>
                    <a:pt x="7634" y="743"/>
                    <a:pt x="8026" y="782"/>
                    <a:pt x="8418" y="862"/>
                  </a:cubicBezTo>
                  <a:cubicBezTo>
                    <a:pt x="11162" y="1392"/>
                    <a:pt x="13126" y="3793"/>
                    <a:pt x="13126" y="6599"/>
                  </a:cubicBezTo>
                  <a:cubicBezTo>
                    <a:pt x="13126" y="8127"/>
                    <a:pt x="12503" y="9623"/>
                    <a:pt x="11411" y="10715"/>
                  </a:cubicBezTo>
                  <a:cubicBezTo>
                    <a:pt x="10287" y="11839"/>
                    <a:pt x="8794" y="12422"/>
                    <a:pt x="7284" y="12422"/>
                  </a:cubicBezTo>
                  <a:cubicBezTo>
                    <a:pt x="6157" y="12422"/>
                    <a:pt x="5021" y="12098"/>
                    <a:pt x="4022" y="11432"/>
                  </a:cubicBezTo>
                  <a:cubicBezTo>
                    <a:pt x="1715" y="9904"/>
                    <a:pt x="811" y="6911"/>
                    <a:pt x="1871" y="4354"/>
                  </a:cubicBezTo>
                  <a:cubicBezTo>
                    <a:pt x="2806" y="2137"/>
                    <a:pt x="4932" y="743"/>
                    <a:pt x="7248" y="743"/>
                  </a:cubicBezTo>
                  <a:close/>
                  <a:moveTo>
                    <a:pt x="7288" y="1"/>
                  </a:moveTo>
                  <a:cubicBezTo>
                    <a:pt x="6015" y="1"/>
                    <a:pt x="4736" y="365"/>
                    <a:pt x="3617" y="1112"/>
                  </a:cubicBezTo>
                  <a:cubicBezTo>
                    <a:pt x="998" y="2889"/>
                    <a:pt x="0" y="6225"/>
                    <a:pt x="1216" y="9156"/>
                  </a:cubicBezTo>
                  <a:cubicBezTo>
                    <a:pt x="2260" y="11645"/>
                    <a:pt x="4683" y="13215"/>
                    <a:pt x="7300" y="13215"/>
                  </a:cubicBezTo>
                  <a:cubicBezTo>
                    <a:pt x="7732" y="13215"/>
                    <a:pt x="8169" y="13172"/>
                    <a:pt x="8605" y="13084"/>
                  </a:cubicBezTo>
                  <a:cubicBezTo>
                    <a:pt x="11692" y="12461"/>
                    <a:pt x="13906" y="9748"/>
                    <a:pt x="13906" y="6599"/>
                  </a:cubicBezTo>
                  <a:cubicBezTo>
                    <a:pt x="13906" y="4853"/>
                    <a:pt x="13220" y="3169"/>
                    <a:pt x="11973" y="1922"/>
                  </a:cubicBezTo>
                  <a:cubicBezTo>
                    <a:pt x="10687" y="655"/>
                    <a:pt x="8993" y="1"/>
                    <a:pt x="7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5;p66">
              <a:extLst>
                <a:ext uri="{FF2B5EF4-FFF2-40B4-BE49-F238E27FC236}">
                  <a16:creationId xmlns:a16="http://schemas.microsoft.com/office/drawing/2014/main" id="{AB6C1111-3592-E58A-F14C-54E7F9471A1B}"/>
                </a:ext>
              </a:extLst>
            </p:cNvPr>
            <p:cNvSpPr/>
            <p:nvPr/>
          </p:nvSpPr>
          <p:spPr>
            <a:xfrm>
              <a:off x="3225000" y="2147775"/>
              <a:ext cx="300125" cy="256975"/>
            </a:xfrm>
            <a:custGeom>
              <a:avLst/>
              <a:gdLst/>
              <a:ahLst/>
              <a:cxnLst/>
              <a:rect l="l" t="t" r="r" b="b"/>
              <a:pathLst>
                <a:path w="12005" h="10279" extrusionOk="0">
                  <a:moveTo>
                    <a:pt x="6829" y="772"/>
                  </a:moveTo>
                  <a:cubicBezTo>
                    <a:pt x="9072" y="772"/>
                    <a:pt x="11225" y="2509"/>
                    <a:pt x="11225" y="5145"/>
                  </a:cubicBezTo>
                  <a:cubicBezTo>
                    <a:pt x="11225" y="7546"/>
                    <a:pt x="9261" y="9510"/>
                    <a:pt x="6860" y="9510"/>
                  </a:cubicBezTo>
                  <a:cubicBezTo>
                    <a:pt x="2963" y="9479"/>
                    <a:pt x="1030" y="4802"/>
                    <a:pt x="3773" y="2058"/>
                  </a:cubicBezTo>
                  <a:cubicBezTo>
                    <a:pt x="4661" y="1170"/>
                    <a:pt x="5755" y="772"/>
                    <a:pt x="6829" y="772"/>
                  </a:cubicBezTo>
                  <a:close/>
                  <a:moveTo>
                    <a:pt x="6860" y="1"/>
                  </a:moveTo>
                  <a:cubicBezTo>
                    <a:pt x="2277" y="1"/>
                    <a:pt x="1" y="5550"/>
                    <a:pt x="3243" y="8762"/>
                  </a:cubicBezTo>
                  <a:cubicBezTo>
                    <a:pt x="4281" y="9810"/>
                    <a:pt x="5560" y="10278"/>
                    <a:pt x="6817" y="10278"/>
                  </a:cubicBezTo>
                  <a:cubicBezTo>
                    <a:pt x="9449" y="10278"/>
                    <a:pt x="11983" y="8226"/>
                    <a:pt x="12004" y="5145"/>
                  </a:cubicBezTo>
                  <a:cubicBezTo>
                    <a:pt x="11973" y="2308"/>
                    <a:pt x="9697" y="1"/>
                    <a:pt x="6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6;p66">
              <a:extLst>
                <a:ext uri="{FF2B5EF4-FFF2-40B4-BE49-F238E27FC236}">
                  <a16:creationId xmlns:a16="http://schemas.microsoft.com/office/drawing/2014/main" id="{C121340F-E08A-6E7C-5314-D74C2B3929D8}"/>
                </a:ext>
              </a:extLst>
            </p:cNvPr>
            <p:cNvSpPr/>
            <p:nvPr/>
          </p:nvSpPr>
          <p:spPr>
            <a:xfrm>
              <a:off x="3379325" y="2203125"/>
              <a:ext cx="92800" cy="107575"/>
            </a:xfrm>
            <a:custGeom>
              <a:avLst/>
              <a:gdLst/>
              <a:ahLst/>
              <a:cxnLst/>
              <a:rect l="l" t="t" r="r" b="b"/>
              <a:pathLst>
                <a:path w="3712" h="4303" extrusionOk="0">
                  <a:moveTo>
                    <a:pt x="1860" y="1512"/>
                  </a:moveTo>
                  <a:cubicBezTo>
                    <a:pt x="2082" y="1512"/>
                    <a:pt x="2308" y="1622"/>
                    <a:pt x="2246" y="1840"/>
                  </a:cubicBezTo>
                  <a:lnTo>
                    <a:pt x="2246" y="2432"/>
                  </a:lnTo>
                  <a:cubicBezTo>
                    <a:pt x="2308" y="2666"/>
                    <a:pt x="2082" y="2783"/>
                    <a:pt x="1860" y="2783"/>
                  </a:cubicBezTo>
                  <a:cubicBezTo>
                    <a:pt x="1638" y="2783"/>
                    <a:pt x="1420" y="2666"/>
                    <a:pt x="1498" y="2432"/>
                  </a:cubicBezTo>
                  <a:lnTo>
                    <a:pt x="1498" y="1840"/>
                  </a:lnTo>
                  <a:cubicBezTo>
                    <a:pt x="1420" y="1622"/>
                    <a:pt x="1638" y="1512"/>
                    <a:pt x="1860" y="1512"/>
                  </a:cubicBezTo>
                  <a:close/>
                  <a:moveTo>
                    <a:pt x="1404" y="0"/>
                  </a:moveTo>
                  <a:lnTo>
                    <a:pt x="1404" y="780"/>
                  </a:lnTo>
                  <a:cubicBezTo>
                    <a:pt x="1310" y="842"/>
                    <a:pt x="1248" y="873"/>
                    <a:pt x="1155" y="936"/>
                  </a:cubicBezTo>
                  <a:lnTo>
                    <a:pt x="656" y="437"/>
                  </a:lnTo>
                  <a:lnTo>
                    <a:pt x="126" y="998"/>
                  </a:lnTo>
                  <a:lnTo>
                    <a:pt x="718" y="1590"/>
                  </a:lnTo>
                  <a:cubicBezTo>
                    <a:pt x="718" y="1653"/>
                    <a:pt x="718" y="1715"/>
                    <a:pt x="687" y="1746"/>
                  </a:cubicBezTo>
                  <a:lnTo>
                    <a:pt x="1" y="1746"/>
                  </a:lnTo>
                  <a:lnTo>
                    <a:pt x="1" y="2526"/>
                  </a:lnTo>
                  <a:lnTo>
                    <a:pt x="687" y="2526"/>
                  </a:lnTo>
                  <a:cubicBezTo>
                    <a:pt x="687" y="2588"/>
                    <a:pt x="718" y="2650"/>
                    <a:pt x="718" y="2713"/>
                  </a:cubicBezTo>
                  <a:lnTo>
                    <a:pt x="126" y="3305"/>
                  </a:lnTo>
                  <a:lnTo>
                    <a:pt x="687" y="3866"/>
                  </a:lnTo>
                  <a:lnTo>
                    <a:pt x="1155" y="3368"/>
                  </a:lnTo>
                  <a:cubicBezTo>
                    <a:pt x="1248" y="3430"/>
                    <a:pt x="1342" y="3492"/>
                    <a:pt x="1435" y="3523"/>
                  </a:cubicBezTo>
                  <a:lnTo>
                    <a:pt x="1435" y="4303"/>
                  </a:lnTo>
                  <a:lnTo>
                    <a:pt x="2215" y="4303"/>
                  </a:lnTo>
                  <a:lnTo>
                    <a:pt x="2215" y="3555"/>
                  </a:lnTo>
                  <a:cubicBezTo>
                    <a:pt x="2308" y="3523"/>
                    <a:pt x="2402" y="3461"/>
                    <a:pt x="2495" y="3399"/>
                  </a:cubicBezTo>
                  <a:lnTo>
                    <a:pt x="2994" y="3898"/>
                  </a:lnTo>
                  <a:lnTo>
                    <a:pt x="3524" y="3336"/>
                  </a:lnTo>
                  <a:lnTo>
                    <a:pt x="2963" y="2775"/>
                  </a:lnTo>
                  <a:cubicBezTo>
                    <a:pt x="2963" y="2682"/>
                    <a:pt x="2994" y="2619"/>
                    <a:pt x="2994" y="2526"/>
                  </a:cubicBezTo>
                  <a:lnTo>
                    <a:pt x="3711" y="2526"/>
                  </a:lnTo>
                  <a:lnTo>
                    <a:pt x="3711" y="1746"/>
                  </a:lnTo>
                  <a:lnTo>
                    <a:pt x="2994" y="1746"/>
                  </a:lnTo>
                  <a:cubicBezTo>
                    <a:pt x="2994" y="1684"/>
                    <a:pt x="2963" y="1622"/>
                    <a:pt x="2963" y="1528"/>
                  </a:cubicBezTo>
                  <a:lnTo>
                    <a:pt x="3524" y="967"/>
                  </a:lnTo>
                  <a:lnTo>
                    <a:pt x="2994" y="406"/>
                  </a:lnTo>
                  <a:lnTo>
                    <a:pt x="2464" y="904"/>
                  </a:lnTo>
                  <a:cubicBezTo>
                    <a:pt x="2371" y="842"/>
                    <a:pt x="2277" y="811"/>
                    <a:pt x="2183" y="780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7;p66">
              <a:extLst>
                <a:ext uri="{FF2B5EF4-FFF2-40B4-BE49-F238E27FC236}">
                  <a16:creationId xmlns:a16="http://schemas.microsoft.com/office/drawing/2014/main" id="{BF858085-7093-FBD4-B8CA-2E99A7CEA181}"/>
                </a:ext>
              </a:extLst>
            </p:cNvPr>
            <p:cNvSpPr/>
            <p:nvPr/>
          </p:nvSpPr>
          <p:spPr>
            <a:xfrm>
              <a:off x="3345050" y="2316925"/>
              <a:ext cx="65500" cy="44450"/>
            </a:xfrm>
            <a:custGeom>
              <a:avLst/>
              <a:gdLst/>
              <a:ahLst/>
              <a:cxnLst/>
              <a:rect l="l" t="t" r="r" b="b"/>
              <a:pathLst>
                <a:path w="2620" h="1778" extrusionOk="0">
                  <a:moveTo>
                    <a:pt x="561" y="0"/>
                  </a:moveTo>
                  <a:lnTo>
                    <a:pt x="0" y="562"/>
                  </a:lnTo>
                  <a:lnTo>
                    <a:pt x="717" y="1247"/>
                  </a:lnTo>
                  <a:lnTo>
                    <a:pt x="1559" y="1279"/>
                  </a:lnTo>
                  <a:lnTo>
                    <a:pt x="2058" y="1777"/>
                  </a:lnTo>
                  <a:lnTo>
                    <a:pt x="2619" y="1216"/>
                  </a:lnTo>
                  <a:lnTo>
                    <a:pt x="1902" y="530"/>
                  </a:lnTo>
                  <a:lnTo>
                    <a:pt x="1060" y="499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8;p66">
              <a:extLst>
                <a:ext uri="{FF2B5EF4-FFF2-40B4-BE49-F238E27FC236}">
                  <a16:creationId xmlns:a16="http://schemas.microsoft.com/office/drawing/2014/main" id="{57F4EF20-0064-C43A-EFB3-5194943C4F9A}"/>
                </a:ext>
              </a:extLst>
            </p:cNvPr>
            <p:cNvSpPr/>
            <p:nvPr/>
          </p:nvSpPr>
          <p:spPr>
            <a:xfrm>
              <a:off x="3330225" y="22210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9;p66">
              <a:extLst>
                <a:ext uri="{FF2B5EF4-FFF2-40B4-BE49-F238E27FC236}">
                  <a16:creationId xmlns:a16="http://schemas.microsoft.com/office/drawing/2014/main" id="{14673724-D028-2FC9-C888-5C4D79A167D0}"/>
                </a:ext>
              </a:extLst>
            </p:cNvPr>
            <p:cNvSpPr/>
            <p:nvPr/>
          </p:nvSpPr>
          <p:spPr>
            <a:xfrm>
              <a:off x="3309975" y="2256125"/>
              <a:ext cx="28075" cy="27300"/>
            </a:xfrm>
            <a:custGeom>
              <a:avLst/>
              <a:gdLst/>
              <a:ahLst/>
              <a:cxnLst/>
              <a:rect l="l" t="t" r="r" b="b"/>
              <a:pathLst>
                <a:path w="1123" h="1092" extrusionOk="0">
                  <a:moveTo>
                    <a:pt x="561" y="0"/>
                  </a:moveTo>
                  <a:lnTo>
                    <a:pt x="0" y="562"/>
                  </a:lnTo>
                  <a:lnTo>
                    <a:pt x="561" y="1092"/>
                  </a:lnTo>
                  <a:lnTo>
                    <a:pt x="1122" y="56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31;p41">
            <a:extLst>
              <a:ext uri="{FF2B5EF4-FFF2-40B4-BE49-F238E27FC236}">
                <a16:creationId xmlns:a16="http://schemas.microsoft.com/office/drawing/2014/main" id="{D82071F4-53BE-2D7D-4CCC-0D27371D1147}"/>
              </a:ext>
            </a:extLst>
          </p:cNvPr>
          <p:cNvSpPr/>
          <p:nvPr/>
        </p:nvSpPr>
        <p:spPr>
          <a:xfrm rot="5400000">
            <a:off x="-962531" y="3469327"/>
            <a:ext cx="2384270" cy="6891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4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225371" y="4016000"/>
            <a:ext cx="1031078" cy="1022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01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5A5B84-3732-A72E-0B1C-3372383B07C8}"/>
              </a:ext>
            </a:extLst>
          </p:cNvPr>
          <p:cNvSpPr/>
          <p:nvPr/>
        </p:nvSpPr>
        <p:spPr>
          <a:xfrm>
            <a:off x="198395" y="1650793"/>
            <a:ext cx="6223425" cy="249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A3C48B38-377D-9FC3-6A13-1BD6AB0C0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67" y="200824"/>
            <a:ext cx="388028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V1 T Cell Activation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CC005-F687-5A4D-ED24-9AA2AD788E05}"/>
              </a:ext>
            </a:extLst>
          </p:cNvPr>
          <p:cNvCxnSpPr>
            <a:cxnSpLocks/>
          </p:cNvCxnSpPr>
          <p:nvPr/>
        </p:nvCxnSpPr>
        <p:spPr>
          <a:xfrm>
            <a:off x="286367" y="872845"/>
            <a:ext cx="3880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47;p57">
            <a:extLst>
              <a:ext uri="{FF2B5EF4-FFF2-40B4-BE49-F238E27FC236}">
                <a16:creationId xmlns:a16="http://schemas.microsoft.com/office/drawing/2014/main" id="{A8461E0A-C554-4B79-226D-9B2E9BA88B5A}"/>
              </a:ext>
            </a:extLst>
          </p:cNvPr>
          <p:cNvSpPr txBox="1"/>
          <p:nvPr/>
        </p:nvSpPr>
        <p:spPr>
          <a:xfrm>
            <a:off x="6685544" y="1584935"/>
            <a:ext cx="185400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Pt vs HC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" name="Google Shape;748;p57">
            <a:extLst>
              <a:ext uri="{FF2B5EF4-FFF2-40B4-BE49-F238E27FC236}">
                <a16:creationId xmlns:a16="http://schemas.microsoft.com/office/drawing/2014/main" id="{83989E09-C2D4-24C1-D558-537D6FC7779C}"/>
              </a:ext>
            </a:extLst>
          </p:cNvPr>
          <p:cNvSpPr txBox="1"/>
          <p:nvPr/>
        </p:nvSpPr>
        <p:spPr>
          <a:xfrm>
            <a:off x="6685543" y="2027738"/>
            <a:ext cx="2203615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Similar CEFX &amp; RBD Responses Respectively 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cxnSp>
        <p:nvCxnSpPr>
          <p:cNvPr id="19" name="Google Shape;816;p57">
            <a:extLst>
              <a:ext uri="{FF2B5EF4-FFF2-40B4-BE49-F238E27FC236}">
                <a16:creationId xmlns:a16="http://schemas.microsoft.com/office/drawing/2014/main" id="{91A8917D-2772-F273-E599-8DCD2D877219}"/>
              </a:ext>
            </a:extLst>
          </p:cNvPr>
          <p:cNvCxnSpPr/>
          <p:nvPr/>
        </p:nvCxnSpPr>
        <p:spPr>
          <a:xfrm>
            <a:off x="6791819" y="275180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747;p57">
            <a:extLst>
              <a:ext uri="{FF2B5EF4-FFF2-40B4-BE49-F238E27FC236}">
                <a16:creationId xmlns:a16="http://schemas.microsoft.com/office/drawing/2014/main" id="{153A5631-A538-064C-71A7-0F614BBE9334}"/>
              </a:ext>
            </a:extLst>
          </p:cNvPr>
          <p:cNvSpPr txBox="1"/>
          <p:nvPr/>
        </p:nvSpPr>
        <p:spPr>
          <a:xfrm>
            <a:off x="6685543" y="2876175"/>
            <a:ext cx="1960720" cy="4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CEFX vs RBD</a:t>
            </a:r>
            <a:endParaRPr sz="2400" b="1" dirty="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1" name="Google Shape;748;p57">
            <a:extLst>
              <a:ext uri="{FF2B5EF4-FFF2-40B4-BE49-F238E27FC236}">
                <a16:creationId xmlns:a16="http://schemas.microsoft.com/office/drawing/2014/main" id="{D5C04CBD-2342-B3DA-D714-CD35ED2DEA70}"/>
              </a:ext>
            </a:extLst>
          </p:cNvPr>
          <p:cNvSpPr txBox="1"/>
          <p:nvPr/>
        </p:nvSpPr>
        <p:spPr>
          <a:xfrm>
            <a:off x="6685544" y="3318978"/>
            <a:ext cx="196071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High CEFX (avg 200) vs Low RBD (avg 25)</a:t>
            </a:r>
            <a:endParaRPr dirty="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C8EA74-1065-CA3D-BE26-E6544357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6" y="1664795"/>
            <a:ext cx="3081528" cy="2498273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B4A929-51D2-07DC-1C96-E172A245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47" y="1664796"/>
            <a:ext cx="3081302" cy="2498090"/>
          </a:xfrm>
          <a:prstGeom prst="rect">
            <a:avLst/>
          </a:prstGeom>
        </p:spPr>
      </p:pic>
      <p:pic>
        <p:nvPicPr>
          <p:cNvPr id="10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C5BB8E5-719E-1BF0-510F-AD14E35B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08" y="5337027"/>
            <a:ext cx="3081020" cy="24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2.77778E-7 -0.715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7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7531E-6 L -0.4243 1.9753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62 L -0.32899 -0.000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4D4BC09-EFF8-765D-5D64-E44E135414F0}"/>
              </a:ext>
            </a:extLst>
          </p:cNvPr>
          <p:cNvSpPr/>
          <p:nvPr/>
        </p:nvSpPr>
        <p:spPr>
          <a:xfrm>
            <a:off x="22306" y="1216327"/>
            <a:ext cx="9099384" cy="2185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05;p41">
            <a:extLst>
              <a:ext uri="{FF2B5EF4-FFF2-40B4-BE49-F238E27FC236}">
                <a16:creationId xmlns:a16="http://schemas.microsoft.com/office/drawing/2014/main" id="{A3C48B38-377D-9FC3-6A13-1BD6AB0C0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64" y="200824"/>
            <a:ext cx="625106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Longitudinal T Cell Activation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CC005-F687-5A4D-ED24-9AA2AD788E05}"/>
              </a:ext>
            </a:extLst>
          </p:cNvPr>
          <p:cNvCxnSpPr>
            <a:cxnSpLocks/>
          </p:cNvCxnSpPr>
          <p:nvPr/>
        </p:nvCxnSpPr>
        <p:spPr>
          <a:xfrm>
            <a:off x="286367" y="872845"/>
            <a:ext cx="5843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FE8B387-B91D-82F4-1C6D-AACBCE5E8BB3}"/>
              </a:ext>
            </a:extLst>
          </p:cNvPr>
          <p:cNvGrpSpPr/>
          <p:nvPr/>
        </p:nvGrpSpPr>
        <p:grpSpPr>
          <a:xfrm>
            <a:off x="2256679" y="3741981"/>
            <a:ext cx="1854001" cy="927603"/>
            <a:chOff x="2256679" y="3741981"/>
            <a:chExt cx="1854001" cy="927603"/>
          </a:xfrm>
        </p:grpSpPr>
        <p:sp>
          <p:nvSpPr>
            <p:cNvPr id="9" name="Google Shape;747;p57">
              <a:extLst>
                <a:ext uri="{FF2B5EF4-FFF2-40B4-BE49-F238E27FC236}">
                  <a16:creationId xmlns:a16="http://schemas.microsoft.com/office/drawing/2014/main" id="{A8461E0A-C554-4B79-226D-9B2E9BA88B5A}"/>
                </a:ext>
              </a:extLst>
            </p:cNvPr>
            <p:cNvSpPr txBox="1"/>
            <p:nvPr/>
          </p:nvSpPr>
          <p:spPr>
            <a:xfrm>
              <a:off x="2256679" y="3741981"/>
              <a:ext cx="1853995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HC vs </a:t>
              </a:r>
              <a:r>
                <a:rPr lang="en" sz="2400" b="1" dirty="0" err="1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Rtx</a:t>
              </a:r>
              <a:endParaRPr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18" name="Google Shape;748;p57">
              <a:extLst>
                <a:ext uri="{FF2B5EF4-FFF2-40B4-BE49-F238E27FC236}">
                  <a16:creationId xmlns:a16="http://schemas.microsoft.com/office/drawing/2014/main" id="{83989E09-C2D4-24C1-D558-537D6FC7779C}"/>
                </a:ext>
              </a:extLst>
            </p:cNvPr>
            <p:cNvSpPr txBox="1"/>
            <p:nvPr/>
          </p:nvSpPr>
          <p:spPr>
            <a:xfrm>
              <a:off x="2256680" y="4184784"/>
              <a:ext cx="18540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Metrophobic"/>
                  <a:ea typeface="Metrophobic"/>
                  <a:cs typeface="Metrophobic"/>
                  <a:sym typeface="Metrophobic"/>
                </a:rPr>
                <a:t>Decrease V1-V2 and Increase V2-BV1</a:t>
              </a:r>
              <a:endParaRPr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endParaRPr>
            </a:p>
          </p:txBody>
        </p:sp>
      </p:grpSp>
      <p:cxnSp>
        <p:nvCxnSpPr>
          <p:cNvPr id="19" name="Google Shape;816;p57">
            <a:extLst>
              <a:ext uri="{FF2B5EF4-FFF2-40B4-BE49-F238E27FC236}">
                <a16:creationId xmlns:a16="http://schemas.microsoft.com/office/drawing/2014/main" id="{91A8917D-2772-F273-E599-8DCD2D877219}"/>
              </a:ext>
            </a:extLst>
          </p:cNvPr>
          <p:cNvCxnSpPr>
            <a:cxnSpLocks/>
          </p:cNvCxnSpPr>
          <p:nvPr/>
        </p:nvCxnSpPr>
        <p:spPr>
          <a:xfrm rot="5400000">
            <a:off x="4471687" y="4226781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D752AC2-AD7B-1BAC-2A13-0354D0F65D7F}"/>
              </a:ext>
            </a:extLst>
          </p:cNvPr>
          <p:cNvGrpSpPr>
            <a:grpSpLocks noChangeAspect="1"/>
          </p:cNvGrpSpPr>
          <p:nvPr/>
        </p:nvGrpSpPr>
        <p:grpSpPr>
          <a:xfrm>
            <a:off x="22306" y="1207624"/>
            <a:ext cx="9134856" cy="2194317"/>
            <a:chOff x="416271" y="1275797"/>
            <a:chExt cx="8327788" cy="2000448"/>
          </a:xfrm>
        </p:grpSpPr>
        <p:pic>
          <p:nvPicPr>
            <p:cNvPr id="2" name="Picture 1" descr="A graph with lines and dots&#10;&#10;Description automatically generated">
              <a:extLst>
                <a:ext uri="{FF2B5EF4-FFF2-40B4-BE49-F238E27FC236}">
                  <a16:creationId xmlns:a16="http://schemas.microsoft.com/office/drawing/2014/main" id="{4B893812-1DA2-BAD1-37F3-2E76B1023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71" y="1397036"/>
              <a:ext cx="2583912" cy="1879209"/>
            </a:xfrm>
            <a:prstGeom prst="rect">
              <a:avLst/>
            </a:prstGeom>
          </p:spPr>
        </p:pic>
        <p:pic>
          <p:nvPicPr>
            <p:cNvPr id="3" name="Picture 2" descr="A diagram of a patient&#10;&#10;Description automatically generated with medium confidence">
              <a:extLst>
                <a:ext uri="{FF2B5EF4-FFF2-40B4-BE49-F238E27FC236}">
                  <a16:creationId xmlns:a16="http://schemas.microsoft.com/office/drawing/2014/main" id="{AC0451B0-47AE-0B41-5DD4-A3815482E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0888" y="1397036"/>
              <a:ext cx="2583912" cy="1879209"/>
            </a:xfrm>
            <a:prstGeom prst="rect">
              <a:avLst/>
            </a:prstGeom>
          </p:spPr>
        </p:pic>
        <p:pic>
          <p:nvPicPr>
            <p:cNvPr id="4" name="Picture 3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85F9BF01-187F-E582-AEC6-E68170250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2401" y="1275797"/>
              <a:ext cx="3341658" cy="200044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A513FF-799D-93D9-BC9D-6E6513E167F6}"/>
              </a:ext>
            </a:extLst>
          </p:cNvPr>
          <p:cNvGrpSpPr/>
          <p:nvPr/>
        </p:nvGrpSpPr>
        <p:grpSpPr>
          <a:xfrm>
            <a:off x="5044487" y="3741981"/>
            <a:ext cx="1854001" cy="927603"/>
            <a:chOff x="5044487" y="3741981"/>
            <a:chExt cx="1854001" cy="927603"/>
          </a:xfrm>
        </p:grpSpPr>
        <p:sp>
          <p:nvSpPr>
            <p:cNvPr id="12" name="Google Shape;747;p57">
              <a:extLst>
                <a:ext uri="{FF2B5EF4-FFF2-40B4-BE49-F238E27FC236}">
                  <a16:creationId xmlns:a16="http://schemas.microsoft.com/office/drawing/2014/main" id="{F0A822CB-6D93-96B9-AB67-053DE970B398}"/>
                </a:ext>
              </a:extLst>
            </p:cNvPr>
            <p:cNvSpPr txBox="1"/>
            <p:nvPr/>
          </p:nvSpPr>
          <p:spPr>
            <a:xfrm>
              <a:off x="5044487" y="3741981"/>
              <a:ext cx="1418041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1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Variance</a:t>
              </a:r>
              <a:endParaRPr sz="2400" b="1" dirty="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13" name="Google Shape;748;p57">
              <a:extLst>
                <a:ext uri="{FF2B5EF4-FFF2-40B4-BE49-F238E27FC236}">
                  <a16:creationId xmlns:a16="http://schemas.microsoft.com/office/drawing/2014/main" id="{2A3CED75-431F-8C3B-2E6B-C670656C936D}"/>
                </a:ext>
              </a:extLst>
            </p:cNvPr>
            <p:cNvSpPr txBox="1"/>
            <p:nvPr/>
          </p:nvSpPr>
          <p:spPr>
            <a:xfrm>
              <a:off x="5044488" y="4184784"/>
              <a:ext cx="18540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Metrophobic"/>
                  <a:ea typeface="Metrophobic"/>
                  <a:cs typeface="Metrophobic"/>
                  <a:sym typeface="Metrophobic"/>
                </a:rPr>
                <a:t>Variance Between HC vs </a:t>
              </a:r>
              <a:r>
                <a:rPr lang="en" dirty="0" err="1">
                  <a:solidFill>
                    <a:schemeClr val="dk1"/>
                  </a:solidFill>
                  <a:latin typeface="Metrophobic"/>
                  <a:ea typeface="Metrophobic"/>
                  <a:cs typeface="Metrophobic"/>
                  <a:sym typeface="Metrophobic"/>
                </a:rPr>
                <a:t>Rtx</a:t>
              </a:r>
              <a:endParaRPr dirty="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6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rwalk Virus Clinical Case by Slidesgo">
  <a:themeElements>
    <a:clrScheme name="Simple Light">
      <a:dk1>
        <a:srgbClr val="191919"/>
      </a:dk1>
      <a:lt1>
        <a:srgbClr val="FFFFFF"/>
      </a:lt1>
      <a:dk2>
        <a:srgbClr val="E9C6BC"/>
      </a:dk2>
      <a:lt2>
        <a:srgbClr val="FFFDF0"/>
      </a:lt2>
      <a:accent1>
        <a:srgbClr val="A9AEB2"/>
      </a:accent1>
      <a:accent2>
        <a:srgbClr val="BFC3C6"/>
      </a:accent2>
      <a:accent3>
        <a:srgbClr val="D6DADD"/>
      </a:accent3>
      <a:accent4>
        <a:srgbClr val="FAFAF8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11394</TotalTime>
  <Words>542</Words>
  <Application>Microsoft Macintosh PowerPoint</Application>
  <PresentationFormat>On-screen Show (16:9)</PresentationFormat>
  <Paragraphs>154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Metrophobic</vt:lpstr>
      <vt:lpstr>Bebas Neue</vt:lpstr>
      <vt:lpstr>Barlow Semi Condensed</vt:lpstr>
      <vt:lpstr>Arial</vt:lpstr>
      <vt:lpstr>Barlow</vt:lpstr>
      <vt:lpstr>Norwalk Virus Clinical Case by Slidesgo</vt:lpstr>
      <vt:lpstr>SARS-CoV-2 &amp; Autoimmunity </vt:lpstr>
      <vt:lpstr>IMMUNOSUPPRESSED</vt:lpstr>
      <vt:lpstr>785,543</vt:lpstr>
      <vt:lpstr>PowerPoint Presentation</vt:lpstr>
      <vt:lpstr>PowerPoint Presentation</vt:lpstr>
      <vt:lpstr>Study Design</vt:lpstr>
      <vt:lpstr>T Cell Methodology – ELISpots  </vt:lpstr>
      <vt:lpstr>V1 T Cell Activation</vt:lpstr>
      <vt:lpstr>Longitudinal T Cell Activation</vt:lpstr>
      <vt:lpstr>T Cell Methodology – Flow Cytometry  </vt:lpstr>
      <vt:lpstr>PowerPoint Presentation</vt:lpstr>
      <vt:lpstr>Effector T Cell Profiles</vt:lpstr>
      <vt:lpstr>PowerPoint Presentation</vt:lpstr>
      <vt:lpstr>Inflammatory T Cell Profiles</vt:lpstr>
      <vt:lpstr>B Cell Methodology – Percent Inhibition </vt:lpstr>
      <vt:lpstr>Longitudinal Percent Inhibition</vt:lpstr>
      <vt:lpstr>PowerPoint Presentation</vt:lpstr>
      <vt:lpstr>DISCUSION &amp;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&amp; Autoimmunity </dc:title>
  <cp:lastModifiedBy>Grayson Coleman</cp:lastModifiedBy>
  <cp:revision>43</cp:revision>
  <dcterms:modified xsi:type="dcterms:W3CDTF">2025-07-31T17:30:44Z</dcterms:modified>
</cp:coreProperties>
</file>